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pn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314" r:id="rId3"/>
    <p:sldId id="257" r:id="rId4"/>
    <p:sldId id="258" r:id="rId5"/>
    <p:sldId id="315" r:id="rId6"/>
    <p:sldId id="338" r:id="rId7"/>
    <p:sldId id="343" r:id="rId8"/>
    <p:sldId id="268" r:id="rId9"/>
    <p:sldId id="339" r:id="rId10"/>
    <p:sldId id="340" r:id="rId11"/>
    <p:sldId id="264" r:id="rId12"/>
    <p:sldId id="341" r:id="rId13"/>
    <p:sldId id="321" r:id="rId14"/>
    <p:sldId id="335" r:id="rId15"/>
    <p:sldId id="342" r:id="rId16"/>
    <p:sldId id="344" r:id="rId17"/>
    <p:sldId id="266" r:id="rId18"/>
  </p:sldIdLst>
  <p:sldSz cx="18288000" cy="10287000"/>
  <p:notesSz cx="6858000" cy="9144000"/>
  <p:embeddedFontLst>
    <p:embeddedFont>
      <p:font typeface="Algerian" panose="04020705040A02060702" pitchFamily="82" charset="0"/>
      <p:regular r:id="rId20"/>
    </p:embeddedFont>
    <p:embeddedFont>
      <p:font typeface="Fraunces Extra Bold" panose="020B0604020202020204" charset="0"/>
      <p:regular r:id="rId21"/>
    </p:embeddedFont>
    <p:embeddedFont>
      <p:font typeface="Inter Bold" panose="020B0604020202020204" charset="0"/>
      <p:regular r:id="rId22"/>
    </p:embeddedFont>
    <p:embeddedFont>
      <p:font typeface="Nobile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09" autoAdjust="0"/>
    <p:restoredTop sz="94622" autoAdjust="0"/>
  </p:normalViewPr>
  <p:slideViewPr>
    <p:cSldViewPr>
      <p:cViewPr varScale="1">
        <p:scale>
          <a:sx n="39" d="100"/>
          <a:sy n="39" d="100"/>
        </p:scale>
        <p:origin x="117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568D4-7593-4F60-BB17-E5E6E2FC9972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6AD01-E88F-4D16-81D7-A376BA18D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53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447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99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1591" y="82800"/>
            <a:ext cx="16273806" cy="1195362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1371600" rtl="0" eaLnBrk="1" latinLnBrk="1" hangingPunct="1">
              <a:spcBef>
                <a:spcPct val="0"/>
              </a:spcBef>
              <a:buNone/>
              <a:defRPr lang="ko-KR" altLang="en-US" sz="3750" b="1" kern="120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2025-03-10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11590" y="1739900"/>
            <a:ext cx="17019212" cy="7317317"/>
          </a:xfrm>
        </p:spPr>
        <p:txBody>
          <a:bodyPr>
            <a:normAutofit/>
          </a:bodyPr>
          <a:lstStyle>
            <a:lvl1pPr algn="l">
              <a:buNone/>
              <a:defRPr sz="2400" i="1" baseline="0">
                <a:solidFill>
                  <a:srgbClr val="484848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400" i="1" baseline="0">
                <a:solidFill>
                  <a:srgbClr val="484848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400" i="1" baseline="0">
                <a:solidFill>
                  <a:srgbClr val="484848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400" i="1" baseline="0">
                <a:solidFill>
                  <a:srgbClr val="484848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400" i="1" baseline="0">
                <a:solidFill>
                  <a:srgbClr val="484848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60652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83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49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2025-03-10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4" r:id="rId14"/>
    <p:sldLayoutId id="2147483667" r:id="rId15"/>
    <p:sldLayoutId id="2147483669" r:id="rId16"/>
    <p:sldLayoutId id="2147483672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435938" y="7216722"/>
            <a:ext cx="546294" cy="3070278"/>
            <a:chOff x="0" y="0"/>
            <a:chExt cx="660400" cy="37115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3711575"/>
            </a:xfrm>
            <a:custGeom>
              <a:avLst/>
              <a:gdLst/>
              <a:ahLst/>
              <a:cxnLst/>
              <a:rect l="l" t="t" r="r" b="b"/>
              <a:pathLst>
                <a:path w="660400" h="3711575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92892"/>
                  </a:cubicBezTo>
                  <a:lnTo>
                    <a:pt x="660400" y="3711575"/>
                  </a:lnTo>
                  <a:lnTo>
                    <a:pt x="0" y="3711575"/>
                  </a:lnTo>
                  <a:lnTo>
                    <a:pt x="0" y="39535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gradFill>
              <a:gsLst>
                <a:gs pos="42000">
                  <a:srgbClr val="365486">
                    <a:alpha val="100000"/>
                  </a:srgbClr>
                </a:gs>
                <a:gs pos="93000">
                  <a:srgbClr val="7FC7D9">
                    <a:alpha val="100000"/>
                  </a:srgbClr>
                </a:gs>
              </a:gsLst>
              <a:lin ang="5400000" scaled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79375"/>
              <a:ext cx="660400" cy="3632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475769" y="0"/>
            <a:ext cx="524356" cy="3436497"/>
            <a:chOff x="0" y="0"/>
            <a:chExt cx="660400" cy="43280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4328096"/>
            </a:xfrm>
            <a:custGeom>
              <a:avLst/>
              <a:gdLst/>
              <a:ahLst/>
              <a:cxnLst/>
              <a:rect l="l" t="t" r="r" b="b"/>
              <a:pathLst>
                <a:path w="660400" h="4328096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406587"/>
                  </a:cubicBezTo>
                  <a:lnTo>
                    <a:pt x="660400" y="4328096"/>
                  </a:lnTo>
                  <a:lnTo>
                    <a:pt x="0" y="4328096"/>
                  </a:lnTo>
                  <a:lnTo>
                    <a:pt x="0" y="409497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gradFill rotWithShape="1">
              <a:gsLst>
                <a:gs pos="35000">
                  <a:srgbClr val="002060"/>
                </a:gs>
                <a:gs pos="100000">
                  <a:srgbClr val="7FC7D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79375"/>
              <a:ext cx="660400" cy="42487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66281" y="3695700"/>
            <a:ext cx="10263719" cy="32316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389"/>
              </a:lnSpc>
              <a:spcBef>
                <a:spcPct val="0"/>
              </a:spcBef>
            </a:pPr>
            <a:r>
              <a:rPr lang="en-US" sz="8800" b="1" spc="377" dirty="0">
                <a:ln>
                  <a:solidFill>
                    <a:schemeClr val="tx1"/>
                  </a:solidFill>
                </a:ln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Inter Bold"/>
                <a:ea typeface="Inter Bold"/>
                <a:cs typeface="Inter Bold"/>
                <a:sym typeface="Inter Bold"/>
              </a:rPr>
              <a:t>PHASE SHIFT KEYING DEMODULATION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5F2588-DB4F-6173-2A79-301DE9664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317" y="30709"/>
            <a:ext cx="6624684" cy="10256291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749" y="1004958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400" b="1" u="sng" dirty="0">
                <a:solidFill>
                  <a:srgbClr val="3B4540"/>
                </a:solidFill>
                <a:latin typeface="Calibri"/>
                <a:ea typeface="Calibri"/>
                <a:cs typeface="Calibri"/>
              </a:rPr>
              <a:t>Proteus Output Graph:</a:t>
            </a:r>
            <a:endParaRPr lang="en-US" sz="5400" dirty="0">
              <a:latin typeface="Calibri"/>
              <a:ea typeface="Calibri"/>
              <a:cs typeface="Calibri"/>
            </a:endParaRPr>
          </a:p>
        </p:txBody>
      </p:sp>
      <p:pic>
        <p:nvPicPr>
          <p:cNvPr id="10" name="Picture 9" descr="A screen shot of a graph">
            <a:extLst>
              <a:ext uri="{FF2B5EF4-FFF2-40B4-BE49-F238E27FC236}">
                <a16:creationId xmlns:a16="http://schemas.microsoft.com/office/drawing/2014/main" id="{FDCF402E-B498-6CD1-86F7-6272B789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3" y="2638942"/>
            <a:ext cx="8262420" cy="585735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Picture 10" descr="A colorful lines on a white background">
            <a:extLst>
              <a:ext uri="{FF2B5EF4-FFF2-40B4-BE49-F238E27FC236}">
                <a16:creationId xmlns:a16="http://schemas.microsoft.com/office/drawing/2014/main" id="{4547881C-9E52-8FB5-3BDD-F1A41667F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0" y="2638942"/>
            <a:ext cx="8163030" cy="5857358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5698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29891" y="274743"/>
            <a:ext cx="7405836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6000" b="1" u="sng" dirty="0">
                <a:solidFill>
                  <a:srgbClr val="3B4540"/>
                </a:solidFill>
                <a:latin typeface="Calibri"/>
                <a:ea typeface="Calibri"/>
                <a:cs typeface="Calibri"/>
              </a:rPr>
              <a:t>MATLAB Simulation</a:t>
            </a:r>
            <a:endParaRPr lang="en-US" sz="6000" u="sng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9F41B6-B0CF-AA0A-05A1-F189D1EF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40" y="1958838"/>
            <a:ext cx="16031506" cy="70319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227699E-508F-27AC-0A0E-32014B4DE417}"/>
              </a:ext>
            </a:extLst>
          </p:cNvPr>
          <p:cNvSpPr/>
          <p:nvPr/>
        </p:nvSpPr>
        <p:spPr>
          <a:xfrm>
            <a:off x="15981815" y="9688457"/>
            <a:ext cx="2132288" cy="4140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0">
            <a:extLst>
              <a:ext uri="{FF2B5EF4-FFF2-40B4-BE49-F238E27FC236}">
                <a16:creationId xmlns:a16="http://schemas.microsoft.com/office/drawing/2014/main" id="{B9C5FDCC-FABC-1834-E85A-6F328C96F682}"/>
              </a:ext>
            </a:extLst>
          </p:cNvPr>
          <p:cNvSpPr/>
          <p:nvPr/>
        </p:nvSpPr>
        <p:spPr>
          <a:xfrm>
            <a:off x="992238" y="795189"/>
            <a:ext cx="8055025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b="1" u="sng" dirty="0">
                <a:solidFill>
                  <a:srgbClr val="3B4540"/>
                </a:solidFill>
                <a:latin typeface="Calibri"/>
                <a:ea typeface="Fraunces Extra Bold" pitchFamily="34" charset="-122"/>
                <a:cs typeface="Fraunces Extra Bold" pitchFamily="34" charset="-120"/>
              </a:rPr>
              <a:t>SIMULINK Simulation:</a:t>
            </a:r>
            <a:endParaRPr lang="en-US" sz="5563" u="sng" dirty="0">
              <a:latin typeface="Calibri"/>
            </a:endParaRP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C97CB89A-D03E-EAB9-C154-51CE6AEDE2F0}"/>
              </a:ext>
            </a:extLst>
          </p:cNvPr>
          <p:cNvSpPr/>
          <p:nvPr/>
        </p:nvSpPr>
        <p:spPr>
          <a:xfrm>
            <a:off x="1311176" y="2106365"/>
            <a:ext cx="38100" cy="7385298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30" name="Shape 2">
            <a:extLst>
              <a:ext uri="{FF2B5EF4-FFF2-40B4-BE49-F238E27FC236}">
                <a16:creationId xmlns:a16="http://schemas.microsoft.com/office/drawing/2014/main" id="{F6A442C4-BA49-4F9F-539F-82C4FE1BECBC}"/>
              </a:ext>
            </a:extLst>
          </p:cNvPr>
          <p:cNvSpPr/>
          <p:nvPr/>
        </p:nvSpPr>
        <p:spPr>
          <a:xfrm>
            <a:off x="1592015" y="2725191"/>
            <a:ext cx="850553" cy="3810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31" name="Shape 3">
            <a:extLst>
              <a:ext uri="{FF2B5EF4-FFF2-40B4-BE49-F238E27FC236}">
                <a16:creationId xmlns:a16="http://schemas.microsoft.com/office/drawing/2014/main" id="{4237E526-CBA6-0AA6-0167-B0A8A461BE11}"/>
              </a:ext>
            </a:extLst>
          </p:cNvPr>
          <p:cNvSpPr/>
          <p:nvPr/>
        </p:nvSpPr>
        <p:spPr>
          <a:xfrm>
            <a:off x="992237" y="2425304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F512F72D-5CD2-1FC8-4107-E9D102066B15}"/>
              </a:ext>
            </a:extLst>
          </p:cNvPr>
          <p:cNvSpPr/>
          <p:nvPr/>
        </p:nvSpPr>
        <p:spPr>
          <a:xfrm>
            <a:off x="1098575" y="2478436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3313" dirty="0"/>
          </a:p>
        </p:txBody>
      </p:sp>
      <p:sp>
        <p:nvSpPr>
          <p:cNvPr id="33" name="Text 5">
            <a:extLst>
              <a:ext uri="{FF2B5EF4-FFF2-40B4-BE49-F238E27FC236}">
                <a16:creationId xmlns:a16="http://schemas.microsoft.com/office/drawing/2014/main" id="{44CF8B66-D54F-9E51-4B6E-D016CEF8F9FD}"/>
              </a:ext>
            </a:extLst>
          </p:cNvPr>
          <p:cNvSpPr/>
          <p:nvPr/>
        </p:nvSpPr>
        <p:spPr>
          <a:xfrm>
            <a:off x="2728764" y="2389882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BPSK Modulation</a:t>
            </a:r>
            <a:endParaRPr lang="en-US" sz="3600" dirty="0"/>
          </a:p>
        </p:txBody>
      </p:sp>
      <p:sp>
        <p:nvSpPr>
          <p:cNvPr id="34" name="Text 6">
            <a:extLst>
              <a:ext uri="{FF2B5EF4-FFF2-40B4-BE49-F238E27FC236}">
                <a16:creationId xmlns:a16="http://schemas.microsoft.com/office/drawing/2014/main" id="{41194F12-48C8-4C60-6225-F37FC8FA95F3}"/>
              </a:ext>
            </a:extLst>
          </p:cNvPr>
          <p:cNvSpPr/>
          <p:nvPr/>
        </p:nvSpPr>
        <p:spPr>
          <a:xfrm>
            <a:off x="2728764" y="3002906"/>
            <a:ext cx="7708999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Message signal transmitted</a:t>
            </a:r>
            <a:r>
              <a:rPr lang="en-US" sz="2188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2188" dirty="0"/>
          </a:p>
        </p:txBody>
      </p:sp>
      <p:sp>
        <p:nvSpPr>
          <p:cNvPr id="35" name="Shape 7">
            <a:extLst>
              <a:ext uri="{FF2B5EF4-FFF2-40B4-BE49-F238E27FC236}">
                <a16:creationId xmlns:a16="http://schemas.microsoft.com/office/drawing/2014/main" id="{882D8400-37CB-449E-2F10-64CEA7B44FE2}"/>
              </a:ext>
            </a:extLst>
          </p:cNvPr>
          <p:cNvSpPr/>
          <p:nvPr/>
        </p:nvSpPr>
        <p:spPr>
          <a:xfrm>
            <a:off x="1592015" y="4642396"/>
            <a:ext cx="850553" cy="3810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36" name="Shape 8">
            <a:extLst>
              <a:ext uri="{FF2B5EF4-FFF2-40B4-BE49-F238E27FC236}">
                <a16:creationId xmlns:a16="http://schemas.microsoft.com/office/drawing/2014/main" id="{67414BFF-15C8-2574-EA89-1A1E665E5F37}"/>
              </a:ext>
            </a:extLst>
          </p:cNvPr>
          <p:cNvSpPr/>
          <p:nvPr/>
        </p:nvSpPr>
        <p:spPr>
          <a:xfrm>
            <a:off x="992237" y="4342507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691C306C-B8BC-546F-0565-335A02F88240}"/>
              </a:ext>
            </a:extLst>
          </p:cNvPr>
          <p:cNvSpPr/>
          <p:nvPr/>
        </p:nvSpPr>
        <p:spPr>
          <a:xfrm>
            <a:off x="1098575" y="4395639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3313" dirty="0"/>
          </a:p>
        </p:txBody>
      </p:sp>
      <p:sp>
        <p:nvSpPr>
          <p:cNvPr id="38" name="Text 10">
            <a:extLst>
              <a:ext uri="{FF2B5EF4-FFF2-40B4-BE49-F238E27FC236}">
                <a16:creationId xmlns:a16="http://schemas.microsoft.com/office/drawing/2014/main" id="{19B1BEBC-BAC3-2C00-D80E-D96AE2BFAEA9}"/>
              </a:ext>
            </a:extLst>
          </p:cNvPr>
          <p:cNvSpPr/>
          <p:nvPr/>
        </p:nvSpPr>
        <p:spPr>
          <a:xfrm>
            <a:off x="2728764" y="4307086"/>
            <a:ext cx="3979515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Carrier Multiplication</a:t>
            </a:r>
            <a:endParaRPr lang="en-US" sz="3600" dirty="0"/>
          </a:p>
        </p:txBody>
      </p:sp>
      <p:sp>
        <p:nvSpPr>
          <p:cNvPr id="39" name="Text 11">
            <a:extLst>
              <a:ext uri="{FF2B5EF4-FFF2-40B4-BE49-F238E27FC236}">
                <a16:creationId xmlns:a16="http://schemas.microsoft.com/office/drawing/2014/main" id="{A2B5CA35-E6B9-1640-89F6-CD7851830112}"/>
              </a:ext>
            </a:extLst>
          </p:cNvPr>
          <p:cNvSpPr/>
          <p:nvPr/>
        </p:nvSpPr>
        <p:spPr>
          <a:xfrm>
            <a:off x="2728764" y="4918471"/>
            <a:ext cx="7708999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Multiplied by carrier.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Shape 12">
            <a:extLst>
              <a:ext uri="{FF2B5EF4-FFF2-40B4-BE49-F238E27FC236}">
                <a16:creationId xmlns:a16="http://schemas.microsoft.com/office/drawing/2014/main" id="{5199CF3C-6099-B712-E141-2F09972C6246}"/>
              </a:ext>
            </a:extLst>
          </p:cNvPr>
          <p:cNvSpPr/>
          <p:nvPr/>
        </p:nvSpPr>
        <p:spPr>
          <a:xfrm>
            <a:off x="1592015" y="6559600"/>
            <a:ext cx="850553" cy="3810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41" name="Shape 13">
            <a:extLst>
              <a:ext uri="{FF2B5EF4-FFF2-40B4-BE49-F238E27FC236}">
                <a16:creationId xmlns:a16="http://schemas.microsoft.com/office/drawing/2014/main" id="{7FD2D085-6B0D-DF8E-7BF1-6250E63E4640}"/>
              </a:ext>
            </a:extLst>
          </p:cNvPr>
          <p:cNvSpPr/>
          <p:nvPr/>
        </p:nvSpPr>
        <p:spPr>
          <a:xfrm>
            <a:off x="992237" y="6259711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42" name="Text 14">
            <a:extLst>
              <a:ext uri="{FF2B5EF4-FFF2-40B4-BE49-F238E27FC236}">
                <a16:creationId xmlns:a16="http://schemas.microsoft.com/office/drawing/2014/main" id="{B4B37E1F-8980-8D2D-5A03-1FE8C9295792}"/>
              </a:ext>
            </a:extLst>
          </p:cNvPr>
          <p:cNvSpPr/>
          <p:nvPr/>
        </p:nvSpPr>
        <p:spPr>
          <a:xfrm>
            <a:off x="1098575" y="6312843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3313" dirty="0"/>
          </a:p>
        </p:txBody>
      </p:sp>
      <p:sp>
        <p:nvSpPr>
          <p:cNvPr id="43" name="Text 15">
            <a:extLst>
              <a:ext uri="{FF2B5EF4-FFF2-40B4-BE49-F238E27FC236}">
                <a16:creationId xmlns:a16="http://schemas.microsoft.com/office/drawing/2014/main" id="{5FEB32CF-4E00-25CC-85EA-9AEE8F8518B8}"/>
              </a:ext>
            </a:extLst>
          </p:cNvPr>
          <p:cNvSpPr/>
          <p:nvPr/>
        </p:nvSpPr>
        <p:spPr>
          <a:xfrm>
            <a:off x="2728764" y="6224290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Filtering</a:t>
            </a:r>
            <a:endParaRPr lang="en-US" sz="3600" dirty="0"/>
          </a:p>
        </p:txBody>
      </p:sp>
      <p:sp>
        <p:nvSpPr>
          <p:cNvPr id="44" name="Text 16">
            <a:extLst>
              <a:ext uri="{FF2B5EF4-FFF2-40B4-BE49-F238E27FC236}">
                <a16:creationId xmlns:a16="http://schemas.microsoft.com/office/drawing/2014/main" id="{64F81FC9-B0CC-B5AA-1D19-6DB56000FD20}"/>
              </a:ext>
            </a:extLst>
          </p:cNvPr>
          <p:cNvSpPr/>
          <p:nvPr/>
        </p:nvSpPr>
        <p:spPr>
          <a:xfrm>
            <a:off x="2728764" y="6837313"/>
            <a:ext cx="7708999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Signal filtered.</a:t>
            </a:r>
            <a:endParaRPr 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5" name="Shape 17">
            <a:extLst>
              <a:ext uri="{FF2B5EF4-FFF2-40B4-BE49-F238E27FC236}">
                <a16:creationId xmlns:a16="http://schemas.microsoft.com/office/drawing/2014/main" id="{2ADA8E09-FD9F-9559-8DCF-61509368047D}"/>
              </a:ext>
            </a:extLst>
          </p:cNvPr>
          <p:cNvSpPr/>
          <p:nvPr/>
        </p:nvSpPr>
        <p:spPr>
          <a:xfrm>
            <a:off x="1592015" y="8476804"/>
            <a:ext cx="850553" cy="3810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46" name="Shape 18">
            <a:extLst>
              <a:ext uri="{FF2B5EF4-FFF2-40B4-BE49-F238E27FC236}">
                <a16:creationId xmlns:a16="http://schemas.microsoft.com/office/drawing/2014/main" id="{6AEEC998-19FE-58E1-83BE-61E0224239A7}"/>
              </a:ext>
            </a:extLst>
          </p:cNvPr>
          <p:cNvSpPr/>
          <p:nvPr/>
        </p:nvSpPr>
        <p:spPr>
          <a:xfrm>
            <a:off x="992237" y="8176915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47" name="Text 19">
            <a:extLst>
              <a:ext uri="{FF2B5EF4-FFF2-40B4-BE49-F238E27FC236}">
                <a16:creationId xmlns:a16="http://schemas.microsoft.com/office/drawing/2014/main" id="{F84E48F5-2948-9FF6-2741-65CDA08ABDBF}"/>
              </a:ext>
            </a:extLst>
          </p:cNvPr>
          <p:cNvSpPr/>
          <p:nvPr/>
        </p:nvSpPr>
        <p:spPr>
          <a:xfrm>
            <a:off x="1098575" y="8230047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  <a:cs typeface="Fraunces Extra Bold" pitchFamily="34" charset="-120"/>
              </a:rPr>
              <a:t>4</a:t>
            </a:r>
          </a:p>
          <a:p>
            <a:pPr algn="ctr">
              <a:lnSpc>
                <a:spcPts val="3313"/>
              </a:lnSpc>
            </a:pPr>
            <a:endParaRPr lang="en-US" sz="3313" dirty="0"/>
          </a:p>
        </p:txBody>
      </p:sp>
      <p:sp>
        <p:nvSpPr>
          <p:cNvPr id="48" name="Text 20">
            <a:extLst>
              <a:ext uri="{FF2B5EF4-FFF2-40B4-BE49-F238E27FC236}">
                <a16:creationId xmlns:a16="http://schemas.microsoft.com/office/drawing/2014/main" id="{D8D13176-C003-E0E0-C7E1-3C64D0A17BEF}"/>
              </a:ext>
            </a:extLst>
          </p:cNvPr>
          <p:cNvSpPr/>
          <p:nvPr/>
        </p:nvSpPr>
        <p:spPr>
          <a:xfrm>
            <a:off x="2728764" y="8141494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Recovery</a:t>
            </a:r>
            <a:endParaRPr lang="en-US" sz="3600" dirty="0"/>
          </a:p>
        </p:txBody>
      </p:sp>
      <p:sp>
        <p:nvSpPr>
          <p:cNvPr id="49" name="Text 21">
            <a:extLst>
              <a:ext uri="{FF2B5EF4-FFF2-40B4-BE49-F238E27FC236}">
                <a16:creationId xmlns:a16="http://schemas.microsoft.com/office/drawing/2014/main" id="{D432AED0-D1C3-ECDE-9393-FC11C991901C}"/>
              </a:ext>
            </a:extLst>
          </p:cNvPr>
          <p:cNvSpPr/>
          <p:nvPr/>
        </p:nvSpPr>
        <p:spPr>
          <a:xfrm>
            <a:off x="2728764" y="8754517"/>
            <a:ext cx="7708999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Signal successfully recovered</a:t>
            </a:r>
            <a:r>
              <a:rPr lang="en-US" sz="3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32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10EAEE9-414B-9299-B9E1-928A92AC1577}"/>
              </a:ext>
            </a:extLst>
          </p:cNvPr>
          <p:cNvSpPr/>
          <p:nvPr/>
        </p:nvSpPr>
        <p:spPr>
          <a:xfrm>
            <a:off x="15774796" y="9605650"/>
            <a:ext cx="2380710" cy="5382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  <p:pic>
        <p:nvPicPr>
          <p:cNvPr id="53" name="Picture 52" descr="A diagram of a multiplier system&#10;&#10;AI-generated content may be incorrect.">
            <a:extLst>
              <a:ext uri="{FF2B5EF4-FFF2-40B4-BE49-F238E27FC236}">
                <a16:creationId xmlns:a16="http://schemas.microsoft.com/office/drawing/2014/main" id="{29BB0847-D2EE-C241-8BFF-246C8CF8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893641"/>
            <a:ext cx="9818888" cy="4232817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4" name="Picture 53" descr="A diagram of a waveform&#10;&#10;AI-generated content may be incorrect.">
            <a:extLst>
              <a:ext uri="{FF2B5EF4-FFF2-40B4-BE49-F238E27FC236}">
                <a16:creationId xmlns:a16="http://schemas.microsoft.com/office/drawing/2014/main" id="{9DCE8843-6533-9CF0-B098-51A030368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29" y="5382114"/>
            <a:ext cx="9995385" cy="382603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8227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200" i="1" dirty="0">
                <a:effectLst/>
              </a:rPr>
              <a:t>Component List(Physical Demodulation Circuit)</a:t>
            </a:r>
            <a:endParaRPr lang="ko-KR" altLang="en-US" sz="4200" i="1" dirty="0">
              <a:effectLst/>
            </a:endParaRP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81000" y="931032"/>
            <a:ext cx="15370086" cy="8815908"/>
          </a:xfrm>
        </p:spPr>
        <p:txBody>
          <a:bodyPr>
            <a:noAutofit/>
          </a:bodyPr>
          <a:lstStyle/>
          <a:p>
            <a:pPr marL="0" indent="0"/>
            <a:r>
              <a:rPr lang="en-US" altLang="ko-KR" sz="3000" dirty="0">
                <a:solidFill>
                  <a:schemeClr val="tx1"/>
                </a:solidFill>
              </a:rPr>
              <a:t>    </a:t>
            </a:r>
          </a:p>
          <a:p>
            <a:pPr marL="0" indent="0"/>
            <a:r>
              <a:rPr lang="en-US" altLang="ko-KR" sz="3600" b="1" dirty="0">
                <a:solidFill>
                  <a:schemeClr val="tx1"/>
                </a:solidFill>
              </a:rPr>
              <a:t>741 OP-AMP                DIODE(1N4007)</a:t>
            </a:r>
          </a:p>
          <a:p>
            <a:pPr marL="0" indent="0"/>
            <a:endParaRPr lang="en-US" altLang="ko-KR" sz="3000" dirty="0">
              <a:solidFill>
                <a:schemeClr val="tx1"/>
              </a:solidFill>
            </a:endParaRPr>
          </a:p>
          <a:p>
            <a:pPr marL="0" indent="0"/>
            <a:endParaRPr lang="en-US" altLang="ko-KR" sz="3000" dirty="0">
              <a:solidFill>
                <a:schemeClr val="tx1"/>
              </a:solidFill>
            </a:endParaRPr>
          </a:p>
          <a:p>
            <a:pPr marL="0" indent="0"/>
            <a:endParaRPr lang="en-US" altLang="ko-KR" sz="3000" dirty="0">
              <a:solidFill>
                <a:schemeClr val="tx1"/>
              </a:solidFill>
            </a:endParaRPr>
          </a:p>
          <a:p>
            <a:pPr marL="0" indent="0"/>
            <a:endParaRPr lang="en-US" altLang="ko-KR" sz="3000" dirty="0">
              <a:solidFill>
                <a:schemeClr val="tx1"/>
              </a:solidFill>
            </a:endParaRPr>
          </a:p>
          <a:p>
            <a:pPr marL="0" indent="0"/>
            <a:endParaRPr lang="en-US" altLang="ko-KR" sz="3000" dirty="0">
              <a:solidFill>
                <a:schemeClr val="tx1"/>
              </a:solidFill>
            </a:endParaRPr>
          </a:p>
          <a:p>
            <a:pPr marL="0" indent="0"/>
            <a:endParaRPr lang="en-US" altLang="ko-KR" sz="3000" dirty="0">
              <a:solidFill>
                <a:schemeClr val="tx1"/>
              </a:solidFill>
            </a:endParaRPr>
          </a:p>
          <a:p>
            <a:pPr marL="0" indent="0"/>
            <a:r>
              <a:rPr lang="en-US" altLang="ko-KR" sz="3000" dirty="0">
                <a:solidFill>
                  <a:schemeClr val="tx1"/>
                </a:solidFill>
              </a:rPr>
              <a:t>        </a:t>
            </a:r>
            <a:r>
              <a:rPr lang="en-US" altLang="ko-KR" sz="3600" b="1" dirty="0">
                <a:solidFill>
                  <a:schemeClr val="tx1"/>
                </a:solidFill>
              </a:rPr>
              <a:t>Resistors                             Capacitors</a:t>
            </a:r>
          </a:p>
          <a:p>
            <a:pPr marL="0" indent="0"/>
            <a:r>
              <a:rPr lang="en-US" altLang="ko-KR" sz="3600" b="1" dirty="0">
                <a:solidFill>
                  <a:schemeClr val="tx1"/>
                </a:solidFill>
              </a:rPr>
              <a:t>     (2.2Kohm, 1kohm</a:t>
            </a:r>
            <a:r>
              <a:rPr lang="en-US" altLang="ko-KR" sz="3600" dirty="0">
                <a:solidFill>
                  <a:schemeClr val="tx1"/>
                </a:solidFill>
              </a:rPr>
              <a:t>)             </a:t>
            </a:r>
            <a:r>
              <a:rPr lang="en-US" altLang="ko-KR" sz="3600" b="1" dirty="0">
                <a:solidFill>
                  <a:schemeClr val="tx1"/>
                </a:solidFill>
              </a:rPr>
              <a:t>( 0.1uF)</a:t>
            </a:r>
          </a:p>
          <a:p>
            <a:pPr marL="0" indent="0"/>
            <a:endParaRPr lang="en-US" altLang="ko-KR" sz="3000" b="1" dirty="0">
              <a:solidFill>
                <a:schemeClr val="tx1"/>
              </a:solidFill>
            </a:endParaRPr>
          </a:p>
          <a:p>
            <a:pPr marL="0" indent="0"/>
            <a:r>
              <a:rPr lang="en-US" altLang="ko-KR" sz="3600" b="1" dirty="0">
                <a:solidFill>
                  <a:schemeClr val="tx1"/>
                </a:solidFill>
              </a:rPr>
              <a:t>				</a:t>
            </a:r>
          </a:p>
          <a:p>
            <a:pPr marL="0" indent="0"/>
            <a:r>
              <a:rPr lang="en-US" altLang="ko-KR" sz="3600" b="1" dirty="0">
                <a:solidFill>
                  <a:schemeClr val="tx1"/>
                </a:solidFill>
              </a:rPr>
              <a:t>      </a:t>
            </a:r>
            <a:endParaRPr lang="en-US" altLang="ko-KR" sz="3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13" y="6792845"/>
            <a:ext cx="3746488" cy="22159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6750162"/>
            <a:ext cx="4364953" cy="2598186"/>
          </a:xfrm>
          <a:prstGeom prst="rect">
            <a:avLst/>
          </a:prstGeom>
        </p:spPr>
      </p:pic>
      <p:sp>
        <p:nvSpPr>
          <p:cNvPr id="3" name="AutoShape 2" descr="UA741CN OP-AMP Operational Amplifier IC DIP 8 | Majju PK">
            <a:extLst>
              <a:ext uri="{FF2B5EF4-FFF2-40B4-BE49-F238E27FC236}">
                <a16:creationId xmlns:a16="http://schemas.microsoft.com/office/drawing/2014/main" id="{C38DCB10-1C35-EA13-BEBD-2A9290885E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F9652-16E2-F355-6B69-D240163D3F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97" y="1995952"/>
            <a:ext cx="3603209" cy="2403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00EF3C-5C2D-6CFE-3CE6-D3FD28DAB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14" y="2030945"/>
            <a:ext cx="2413024" cy="2413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D7F9D-2B3E-52C3-834B-6E46218DE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036" y="2126394"/>
            <a:ext cx="3968084" cy="22221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34400" y="1672786"/>
            <a:ext cx="3724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latin typeface="+mj-lt"/>
              </a:rPr>
              <a:t>POTTENTIOMETER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" t="25607" r="1168" b="24645"/>
          <a:stretch/>
        </p:blipFill>
        <p:spPr>
          <a:xfrm>
            <a:off x="13465533" y="1880343"/>
            <a:ext cx="4426227" cy="26345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215954" y="1648966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latin typeface="+mj-lt"/>
              </a:rPr>
              <a:t>Wires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4" t="8011" r="13471" b="18241"/>
          <a:stretch/>
        </p:blipFill>
        <p:spPr>
          <a:xfrm>
            <a:off x="14501882" y="6323212"/>
            <a:ext cx="3569503" cy="30595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059374" y="5448934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latin typeface="+mj-lt"/>
              </a:rPr>
              <a:t>Breadboard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" t="19231" r="2912" b="13462"/>
          <a:stretch/>
        </p:blipFill>
        <p:spPr>
          <a:xfrm>
            <a:off x="9698687" y="6578218"/>
            <a:ext cx="4416149" cy="29163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15863" y="5762991"/>
            <a:ext cx="2402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latin typeface="+mj-lt"/>
              </a:rPr>
              <a:t>Battery(2V)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5393" t="-4388" r="-378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26585" y="746230"/>
            <a:ext cx="9681865" cy="90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b="1" u="sng" dirty="0">
                <a:solidFill>
                  <a:srgbClr val="3B4540"/>
                </a:solidFill>
                <a:latin typeface="Calibri"/>
                <a:ea typeface="Fraunces Extra Bold" pitchFamily="34" charset="-122"/>
                <a:cs typeface="Fraunces Extra Bold" pitchFamily="34" charset="-120"/>
              </a:rPr>
              <a:t>Hardware Implementation</a:t>
            </a:r>
          </a:p>
          <a:p>
            <a:pPr>
              <a:lnSpc>
                <a:spcPts val="6938"/>
              </a:lnSpc>
            </a:pPr>
            <a:endParaRPr lang="en-US" sz="5563" b="1" dirty="0">
              <a:solidFill>
                <a:srgbClr val="3B4540"/>
              </a:solidFill>
              <a:latin typeface="Fraunces Extra Bold"/>
            </a:endParaRPr>
          </a:p>
        </p:txBody>
      </p:sp>
      <p:sp>
        <p:nvSpPr>
          <p:cNvPr id="5" name="Text 2"/>
          <p:cNvSpPr/>
          <p:nvPr/>
        </p:nvSpPr>
        <p:spPr>
          <a:xfrm>
            <a:off x="457200" y="1943100"/>
            <a:ext cx="11658600" cy="4898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3563"/>
              </a:lnSpc>
              <a:buFont typeface="Wingdings" panose="05000000000000000000" pitchFamily="2" charset="2"/>
              <a:buChar char="q"/>
            </a:pPr>
            <a:r>
              <a:rPr lang="en" sz="4400" b="1" i="1" dirty="0">
                <a:solidFill>
                  <a:srgbClr val="002060"/>
                </a:solidFill>
                <a:ea typeface="+mn-lt"/>
                <a:cs typeface="+mn-lt"/>
              </a:rPr>
              <a:t>The</a:t>
            </a:r>
            <a:r>
              <a:rPr lang="en" sz="3200" b="1" i="1" dirty="0">
                <a:solidFill>
                  <a:srgbClr val="002060"/>
                </a:solidFill>
                <a:ea typeface="+mn-lt"/>
                <a:cs typeface="+mn-lt"/>
              </a:rPr>
              <a:t> </a:t>
            </a:r>
            <a:r>
              <a:rPr lang="en" sz="4400" b="1" i="1" dirty="0">
                <a:solidFill>
                  <a:srgbClr val="002060"/>
                </a:solidFill>
                <a:ea typeface="+mn-lt"/>
                <a:cs typeface="+mn-lt"/>
              </a:rPr>
              <a:t>circuit was implemented on a breadboard .</a:t>
            </a:r>
            <a:endParaRPr lang="en-US" sz="4400" b="1" i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457200" indent="-457200">
              <a:lnSpc>
                <a:spcPts val="3563"/>
              </a:lnSpc>
              <a:buFont typeface="Wingdings" panose="05000000000000000000" pitchFamily="2" charset="2"/>
              <a:buChar char="q"/>
            </a:pPr>
            <a:endParaRPr lang="en" sz="4400" b="1" i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457200" indent="-457200">
              <a:lnSpc>
                <a:spcPts val="3563"/>
              </a:lnSpc>
              <a:buFont typeface="Wingdings" panose="05000000000000000000" pitchFamily="2" charset="2"/>
              <a:buChar char="q"/>
            </a:pPr>
            <a:r>
              <a:rPr lang="en" sz="4400" b="1" i="1" dirty="0">
                <a:solidFill>
                  <a:srgbClr val="002060"/>
                </a:solidFill>
                <a:ea typeface="+mn-lt"/>
                <a:cs typeface="+mn-lt"/>
              </a:rPr>
              <a:t>Local oscillator was realized using a Function </a:t>
            </a:r>
          </a:p>
          <a:p>
            <a:pPr>
              <a:lnSpc>
                <a:spcPts val="3563"/>
              </a:lnSpc>
            </a:pPr>
            <a:r>
              <a:rPr lang="en" sz="4400" b="1" i="1" dirty="0">
                <a:solidFill>
                  <a:srgbClr val="002060"/>
                </a:solidFill>
                <a:ea typeface="+mn-lt"/>
                <a:cs typeface="+mn-lt"/>
              </a:rPr>
              <a:t>     Generator.</a:t>
            </a:r>
            <a:endParaRPr lang="en-US" sz="4400" b="1" i="1" dirty="0">
              <a:solidFill>
                <a:srgbClr val="002060"/>
              </a:solidFill>
              <a:ea typeface="+mn-lt"/>
              <a:cs typeface="+mn-lt"/>
            </a:endParaRPr>
          </a:p>
          <a:p>
            <a:pPr>
              <a:lnSpc>
                <a:spcPts val="3563"/>
              </a:lnSpc>
            </a:pPr>
            <a:endParaRPr lang="en" sz="4400" b="1" i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457200" indent="-457200">
              <a:lnSpc>
                <a:spcPts val="3563"/>
              </a:lnSpc>
              <a:buFont typeface="Wingdings" panose="05000000000000000000" pitchFamily="2" charset="2"/>
              <a:buChar char="q"/>
            </a:pPr>
            <a:r>
              <a:rPr lang="en" sz="4400" b="1" i="1" dirty="0">
                <a:solidFill>
                  <a:srgbClr val="002060"/>
                </a:solidFill>
                <a:ea typeface="+mn-lt"/>
                <a:cs typeface="+mn-lt"/>
              </a:rPr>
              <a:t>Phase detector was implemented using a </a:t>
            </a:r>
          </a:p>
          <a:p>
            <a:pPr>
              <a:lnSpc>
                <a:spcPts val="3563"/>
              </a:lnSpc>
            </a:pPr>
            <a:r>
              <a:rPr lang="en" sz="4400" b="1" i="1" dirty="0">
                <a:solidFill>
                  <a:srgbClr val="002060"/>
                </a:solidFill>
                <a:ea typeface="+mn-lt"/>
                <a:cs typeface="+mn-lt"/>
              </a:rPr>
              <a:t>    OP-Amp. </a:t>
            </a:r>
            <a:endParaRPr lang="en-US" sz="4400" b="1" i="1" dirty="0">
              <a:solidFill>
                <a:srgbClr val="002060"/>
              </a:solidFill>
              <a:latin typeface="Nobile"/>
              <a:ea typeface="+mn-lt"/>
              <a:cs typeface="+mn-lt"/>
            </a:endParaRPr>
          </a:p>
          <a:p>
            <a:pPr marL="457200" indent="-457200">
              <a:lnSpc>
                <a:spcPts val="3563"/>
              </a:lnSpc>
              <a:buFont typeface="Wingdings" panose="05000000000000000000" pitchFamily="2" charset="2"/>
              <a:buChar char="q"/>
            </a:pPr>
            <a:endParaRPr lang="en" sz="4400" b="1" i="1" dirty="0">
              <a:solidFill>
                <a:srgbClr val="002060"/>
              </a:solidFill>
              <a:ea typeface="+mn-lt"/>
              <a:cs typeface="+mn-lt"/>
            </a:endParaRPr>
          </a:p>
          <a:p>
            <a:pPr marL="457200" indent="-457200">
              <a:lnSpc>
                <a:spcPts val="3563"/>
              </a:lnSpc>
              <a:buFont typeface="Wingdings" panose="05000000000000000000" pitchFamily="2" charset="2"/>
              <a:buChar char="q"/>
            </a:pPr>
            <a:r>
              <a:rPr lang="en" sz="4400" b="1" i="1" dirty="0">
                <a:solidFill>
                  <a:srgbClr val="002060"/>
                </a:solidFill>
                <a:ea typeface="+mn-lt"/>
                <a:cs typeface="+mn-lt"/>
              </a:rPr>
              <a:t>Output was observed on an oscilloscope </a:t>
            </a:r>
            <a:r>
              <a:rPr lang="en" sz="3500" dirty="0">
                <a:solidFill>
                  <a:srgbClr val="405449"/>
                </a:solidFill>
                <a:ea typeface="+mn-lt"/>
                <a:cs typeface="+mn-lt"/>
              </a:rPr>
              <a:t>.</a:t>
            </a:r>
            <a:endParaRPr lang="en-US" sz="3500" dirty="0">
              <a:solidFill>
                <a:srgbClr val="405449"/>
              </a:solidFill>
              <a:latin typeface="Nobile"/>
              <a:ea typeface="Calibri"/>
              <a:cs typeface="Calibri"/>
            </a:endParaRPr>
          </a:p>
        </p:txBody>
      </p:sp>
      <p:pic>
        <p:nvPicPr>
          <p:cNvPr id="9" name="Picture 8" descr="A circuit board with wires and wires">
            <a:extLst>
              <a:ext uri="{FF2B5EF4-FFF2-40B4-BE49-F238E27FC236}">
                <a16:creationId xmlns:a16="http://schemas.microsoft.com/office/drawing/2014/main" id="{FA957809-48D1-58BA-A004-9674416B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861" y="4117655"/>
            <a:ext cx="7244064" cy="54486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7FFFE5-018B-9B3A-BB24-6D6A254C59CF}"/>
              </a:ext>
            </a:extLst>
          </p:cNvPr>
          <p:cNvSpPr/>
          <p:nvPr/>
        </p:nvSpPr>
        <p:spPr>
          <a:xfrm>
            <a:off x="16002516" y="9812668"/>
            <a:ext cx="2132288" cy="2691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</p:spTree>
    <p:extLst>
      <p:ext uri="{BB962C8B-B14F-4D97-AF65-F5344CB8AC3E}">
        <p14:creationId xmlns:p14="http://schemas.microsoft.com/office/powerpoint/2010/main" val="3220895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C0A658-56D8-A0E9-5331-8E2E715ECD6B}"/>
              </a:ext>
            </a:extLst>
          </p:cNvPr>
          <p:cNvSpPr txBox="1"/>
          <p:nvPr/>
        </p:nvSpPr>
        <p:spPr>
          <a:xfrm>
            <a:off x="5806109" y="352011"/>
            <a:ext cx="7156173" cy="8079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14300" tIns="57150" rIns="114300" bIns="5715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75" dirty="0">
                <a:latin typeface="Arial"/>
              </a:rPr>
              <a:t>.</a:t>
            </a:r>
            <a:r>
              <a:rPr lang="en-US" sz="4500" dirty="0">
                <a:latin typeface="Arial"/>
              </a:rPr>
              <a:t> </a:t>
            </a:r>
            <a:r>
              <a:rPr lang="en-US" sz="4500" b="1" u="sng" dirty="0">
                <a:latin typeface="Arial"/>
              </a:rPr>
              <a:t>Results and Analysis</a:t>
            </a:r>
            <a:r>
              <a:rPr lang="en-US" sz="1375" dirty="0">
                <a:latin typeface="Arial"/>
              </a:rPr>
              <a:t>	</a:t>
            </a:r>
            <a:r>
              <a:rPr lang="en-US" sz="225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1118F-F382-EC7B-8FB2-BCF6462FB4B3}"/>
              </a:ext>
            </a:extLst>
          </p:cNvPr>
          <p:cNvSpPr txBox="1"/>
          <p:nvPr/>
        </p:nvSpPr>
        <p:spPr>
          <a:xfrm>
            <a:off x="1222602" y="1714500"/>
            <a:ext cx="5698434" cy="9464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14300" tIns="57150" rIns="114300" bIns="5715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u="sng" dirty="0"/>
              <a:t>Hardware Results.</a:t>
            </a: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A49AF9E-7574-B3C0-08C4-75705B7FE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2240445"/>
            <a:ext cx="9038916" cy="6694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4EECCB-8AA1-8CC3-A431-F3E35F415448}"/>
              </a:ext>
            </a:extLst>
          </p:cNvPr>
          <p:cNvSpPr txBox="1"/>
          <p:nvPr/>
        </p:nvSpPr>
        <p:spPr>
          <a:xfrm>
            <a:off x="1241293" y="3101773"/>
            <a:ext cx="60828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The hardware implementation successfully demodulated the PSK signal, with the output matching the expected digital data. The oscilloscope traces showed clear transitions corresponding to the transmitted bits.</a:t>
            </a:r>
            <a:endParaRPr lang="en-US" sz="3600" b="1" dirty="0">
              <a:solidFill>
                <a:schemeClr val="tx2">
                  <a:lumMod val="7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9893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92238" y="848469"/>
            <a:ext cx="9445526" cy="1771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5563" b="1" u="sng" dirty="0">
                <a:solidFill>
                  <a:srgbClr val="3B4540"/>
                </a:solidFill>
                <a:latin typeface="Calibri"/>
                <a:ea typeface="Fraunces Extra Bold" pitchFamily="34" charset="-122"/>
                <a:cs typeface="Fraunces Extra Bold" pitchFamily="34" charset="-120"/>
              </a:rPr>
              <a:t>Conclusion &amp; Future Work</a:t>
            </a:r>
            <a:endParaRPr lang="en-US" sz="5563" u="sng" dirty="0">
              <a:latin typeface="Calibri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92237" y="3364557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98575" y="3417689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3313" dirty="0"/>
          </a:p>
        </p:txBody>
      </p:sp>
      <p:sp>
        <p:nvSpPr>
          <p:cNvPr id="6" name="Text 3"/>
          <p:cNvSpPr/>
          <p:nvPr/>
        </p:nvSpPr>
        <p:spPr>
          <a:xfrm>
            <a:off x="1913633" y="3364557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Success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1913633" y="3977581"/>
            <a:ext cx="8524131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Design, simulation, and hardware were successful.</a:t>
            </a:r>
            <a:endParaRPr lang="en-US" sz="3200" b="1" dirty="0"/>
          </a:p>
        </p:txBody>
      </p:sp>
      <p:sp>
        <p:nvSpPr>
          <p:cNvPr id="8" name="Shape 5"/>
          <p:cNvSpPr/>
          <p:nvPr/>
        </p:nvSpPr>
        <p:spPr>
          <a:xfrm>
            <a:off x="992237" y="5033665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098575" y="5086797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3313" dirty="0"/>
          </a:p>
        </p:txBody>
      </p:sp>
      <p:sp>
        <p:nvSpPr>
          <p:cNvPr id="10" name="Text 7"/>
          <p:cNvSpPr/>
          <p:nvPr/>
        </p:nvSpPr>
        <p:spPr>
          <a:xfrm>
            <a:off x="1913633" y="5033665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Future</a:t>
            </a:r>
            <a:endParaRPr lang="en-US" sz="3600" dirty="0"/>
          </a:p>
        </p:txBody>
      </p:sp>
      <p:sp>
        <p:nvSpPr>
          <p:cNvPr id="11" name="Text 8"/>
          <p:cNvSpPr/>
          <p:nvPr/>
        </p:nvSpPr>
        <p:spPr>
          <a:xfrm>
            <a:off x="1913633" y="5646688"/>
            <a:ext cx="8524131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using integrated circuits.</a:t>
            </a:r>
            <a:endParaRPr lang="en-US" sz="3200" b="1" dirty="0"/>
          </a:p>
        </p:txBody>
      </p:sp>
      <p:sp>
        <p:nvSpPr>
          <p:cNvPr id="12" name="Shape 9"/>
          <p:cNvSpPr/>
          <p:nvPr/>
        </p:nvSpPr>
        <p:spPr>
          <a:xfrm>
            <a:off x="992237" y="6702772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1098575" y="6755904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3313" dirty="0"/>
          </a:p>
        </p:txBody>
      </p:sp>
      <p:sp>
        <p:nvSpPr>
          <p:cNvPr id="14" name="Text 11"/>
          <p:cNvSpPr/>
          <p:nvPr/>
        </p:nvSpPr>
        <p:spPr>
          <a:xfrm>
            <a:off x="1913633" y="6702772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Examine</a:t>
            </a:r>
            <a:endParaRPr lang="en-US" sz="3600" dirty="0"/>
          </a:p>
        </p:txBody>
      </p:sp>
      <p:sp>
        <p:nvSpPr>
          <p:cNvPr id="15" name="Text 12"/>
          <p:cNvSpPr/>
          <p:nvPr/>
        </p:nvSpPr>
        <p:spPr>
          <a:xfrm>
            <a:off x="1913633" y="7315796"/>
            <a:ext cx="8524131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DPSK methods.</a:t>
            </a:r>
            <a:endParaRPr lang="en-US" sz="3200" b="1" dirty="0"/>
          </a:p>
        </p:txBody>
      </p:sp>
      <p:sp>
        <p:nvSpPr>
          <p:cNvPr id="16" name="Shape 13"/>
          <p:cNvSpPr/>
          <p:nvPr/>
        </p:nvSpPr>
        <p:spPr>
          <a:xfrm>
            <a:off x="992237" y="8371880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1098575" y="8425012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</a:rPr>
              <a:t>4</a:t>
            </a:r>
            <a:endParaRPr lang="en-US" sz="3313" dirty="0"/>
          </a:p>
        </p:txBody>
      </p:sp>
      <p:sp>
        <p:nvSpPr>
          <p:cNvPr id="18" name="Text 15"/>
          <p:cNvSpPr/>
          <p:nvPr/>
        </p:nvSpPr>
        <p:spPr>
          <a:xfrm>
            <a:off x="1913633" y="8371880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Assess</a:t>
            </a:r>
            <a:endParaRPr lang="en-US" sz="3600" dirty="0"/>
          </a:p>
        </p:txBody>
      </p:sp>
      <p:sp>
        <p:nvSpPr>
          <p:cNvPr id="19" name="Text 16"/>
          <p:cNvSpPr/>
          <p:nvPr/>
        </p:nvSpPr>
        <p:spPr>
          <a:xfrm>
            <a:off x="1913633" y="8984903"/>
            <a:ext cx="8524131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in a real system.</a:t>
            </a:r>
            <a:endParaRPr lang="en-US" sz="3200" b="1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0"/>
            <a:ext cx="685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7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3652" y="0"/>
            <a:ext cx="17320695" cy="10287000"/>
          </a:xfrm>
          <a:custGeom>
            <a:avLst/>
            <a:gdLst/>
            <a:ahLst/>
            <a:cxnLst/>
            <a:rect l="l" t="t" r="r" b="b"/>
            <a:pathLst>
              <a:path w="17717239" h="11094641">
                <a:moveTo>
                  <a:pt x="0" y="0"/>
                </a:moveTo>
                <a:lnTo>
                  <a:pt x="17717239" y="0"/>
                </a:lnTo>
                <a:lnTo>
                  <a:pt x="17717239" y="11094641"/>
                </a:lnTo>
                <a:lnTo>
                  <a:pt x="0" y="11094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93" t="-4388" r="-378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9B289DF-0390-439D-8CC4-1C7E29A0B8F3}"/>
              </a:ext>
            </a:extLst>
          </p:cNvPr>
          <p:cNvSpPr/>
          <p:nvPr/>
        </p:nvSpPr>
        <p:spPr>
          <a:xfrm>
            <a:off x="-76200" y="5872997"/>
            <a:ext cx="18440400" cy="4430484"/>
          </a:xfrm>
          <a:custGeom>
            <a:avLst/>
            <a:gdLst>
              <a:gd name="connsiteX0" fmla="*/ 1338978 w 12256046"/>
              <a:gd name="connsiteY0" fmla="*/ 0 h 3425441"/>
              <a:gd name="connsiteX1" fmla="*/ 10917068 w 12256046"/>
              <a:gd name="connsiteY1" fmla="*/ 0 h 3425441"/>
              <a:gd name="connsiteX2" fmla="*/ 12256046 w 12256046"/>
              <a:gd name="connsiteY2" fmla="*/ 1338978 h 3425441"/>
              <a:gd name="connsiteX3" fmla="*/ 12228843 w 12256046"/>
              <a:gd name="connsiteY3" fmla="*/ 1608829 h 3425441"/>
              <a:gd name="connsiteX4" fmla="*/ 12224023 w 12256046"/>
              <a:gd name="connsiteY4" fmla="*/ 1624355 h 3425441"/>
              <a:gd name="connsiteX5" fmla="*/ 12224023 w 12256046"/>
              <a:gd name="connsiteY5" fmla="*/ 3425441 h 3425441"/>
              <a:gd name="connsiteX6" fmla="*/ 32023 w 12256046"/>
              <a:gd name="connsiteY6" fmla="*/ 3425441 h 3425441"/>
              <a:gd name="connsiteX7" fmla="*/ 32023 w 12256046"/>
              <a:gd name="connsiteY7" fmla="*/ 1624356 h 3425441"/>
              <a:gd name="connsiteX8" fmla="*/ 27203 w 12256046"/>
              <a:gd name="connsiteY8" fmla="*/ 1608829 h 3425441"/>
              <a:gd name="connsiteX9" fmla="*/ 0 w 12256046"/>
              <a:gd name="connsiteY9" fmla="*/ 1338978 h 3425441"/>
              <a:gd name="connsiteX10" fmla="*/ 1338978 w 12256046"/>
              <a:gd name="connsiteY10" fmla="*/ 0 h 342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56046" h="3425441">
                <a:moveTo>
                  <a:pt x="1338978" y="0"/>
                </a:moveTo>
                <a:lnTo>
                  <a:pt x="10917068" y="0"/>
                </a:lnTo>
                <a:cubicBezTo>
                  <a:pt x="11656565" y="0"/>
                  <a:pt x="12256046" y="599481"/>
                  <a:pt x="12256046" y="1338978"/>
                </a:cubicBezTo>
                <a:cubicBezTo>
                  <a:pt x="12256046" y="1431415"/>
                  <a:pt x="12246679" y="1521665"/>
                  <a:pt x="12228843" y="1608829"/>
                </a:cubicBezTo>
                <a:lnTo>
                  <a:pt x="12224023" y="1624355"/>
                </a:lnTo>
                <a:lnTo>
                  <a:pt x="12224023" y="3425441"/>
                </a:lnTo>
                <a:lnTo>
                  <a:pt x="32023" y="3425441"/>
                </a:lnTo>
                <a:lnTo>
                  <a:pt x="32023" y="1624356"/>
                </a:lnTo>
                <a:lnTo>
                  <a:pt x="27203" y="1608829"/>
                </a:lnTo>
                <a:cubicBezTo>
                  <a:pt x="9367" y="1521665"/>
                  <a:pt x="0" y="1431415"/>
                  <a:pt x="0" y="1338978"/>
                </a:cubicBezTo>
                <a:cubicBezTo>
                  <a:pt x="0" y="599481"/>
                  <a:pt x="599481" y="0"/>
                  <a:pt x="1338978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700"/>
          </a:p>
        </p:txBody>
      </p:sp>
      <p:sp>
        <p:nvSpPr>
          <p:cNvPr id="3" name="Title 2"/>
          <p:cNvSpPr>
            <a:spLocks noGrp="1"/>
          </p:cNvSpPr>
          <p:nvPr>
            <p:ph type="ctrTitle" idx="4294967295"/>
          </p:nvPr>
        </p:nvSpPr>
        <p:spPr>
          <a:xfrm>
            <a:off x="899290" y="444239"/>
            <a:ext cx="16168815" cy="726023"/>
          </a:xfrm>
        </p:spPr>
        <p:txBody>
          <a:bodyPr vert="horz" lIns="0" tIns="0" rIns="0" bIns="0" rtlCol="0" anchor="ctr">
            <a:noAutofit/>
          </a:bodyPr>
          <a:lstStyle/>
          <a:p>
            <a:pPr algn="ctr"/>
            <a:r>
              <a:rPr lang="en-US" sz="6000" b="1" i="1" u="sng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TEAM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2102" y="6437643"/>
            <a:ext cx="2307200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600">
              <a:defRPr/>
            </a:pP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Raleway ExtraBold" charset="0"/>
                <a:cs typeface="Arial" panose="020B0604020202020204" pitchFamily="34" charset="0"/>
              </a:rPr>
              <a:t>PRETOM DAS</a:t>
            </a:r>
            <a:endParaRPr lang="en-US" sz="3000" b="1" dirty="0">
              <a:solidFill>
                <a:schemeClr val="accent4"/>
              </a:solidFill>
              <a:latin typeface="Arial" panose="020B0604020202020204" pitchFamily="34" charset="0"/>
              <a:ea typeface="Raleway ExtraBold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0347" y="7332943"/>
            <a:ext cx="1770710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600">
              <a:defRPr/>
            </a:pPr>
            <a:r>
              <a:rPr lang="en-US" sz="2700" b="1" dirty="0">
                <a:solidFill>
                  <a:srgbClr val="FFFFFF"/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202216072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160702" y="7943680"/>
            <a:ext cx="1350000" cy="0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5689" y="6437643"/>
            <a:ext cx="296157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600">
              <a:defRPr/>
            </a:pP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SEMANTO BANERJEE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00815" y="7451162"/>
            <a:ext cx="1852485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600">
              <a:defRPr/>
            </a:pPr>
            <a:r>
              <a:rPr lang="en-US" sz="2700" b="1" dirty="0">
                <a:solidFill>
                  <a:srgbClr val="FFFFFF"/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202216087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789254" y="8025308"/>
            <a:ext cx="1350000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47692" y="6437643"/>
            <a:ext cx="2961576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600">
              <a:defRPr/>
            </a:pPr>
            <a:r>
              <a:rPr lang="en-US" sz="3000" b="1" dirty="0">
                <a:solidFill>
                  <a:schemeClr val="bg1"/>
                </a:solidFill>
                <a:latin typeface="Nobile"/>
                <a:ea typeface="Nobile" pitchFamily="34" charset="-122"/>
                <a:cs typeface="Nobile" pitchFamily="34" charset="-120"/>
              </a:rPr>
              <a:t>TIKLI RANI SAHA</a:t>
            </a:r>
            <a:endParaRPr lang="en-US" sz="3000" b="1" dirty="0">
              <a:solidFill>
                <a:schemeClr val="bg1"/>
              </a:solidFill>
              <a:latin typeface="Nobile"/>
              <a:ea typeface="Calibri"/>
              <a:cs typeface="Calibri"/>
            </a:endParaRPr>
          </a:p>
          <a:p>
            <a:pPr algn="ctr" defTabSz="1371600">
              <a:defRPr/>
            </a:pPr>
            <a:endParaRPr lang="en-US" sz="3000" dirty="0">
              <a:solidFill>
                <a:srgbClr val="FFFFFF"/>
              </a:solidFill>
              <a:latin typeface="Arial" panose="020B0604020202020204" pitchFamily="34" charset="0"/>
              <a:ea typeface="Raleway Light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217757" y="7454357"/>
            <a:ext cx="1852485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600">
              <a:defRPr/>
            </a:pPr>
            <a:r>
              <a:rPr lang="en-US" sz="2700" b="1" dirty="0">
                <a:solidFill>
                  <a:srgbClr val="FFFFFF"/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202216108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8468999" y="8063187"/>
            <a:ext cx="1350000" cy="0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1319736" y="6533218"/>
            <a:ext cx="296157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600">
              <a:defRPr/>
            </a:pP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MD REYAZ UDDIN</a:t>
            </a:r>
            <a:endParaRPr lang="en-US" sz="3000" b="1" dirty="0">
              <a:solidFill>
                <a:schemeClr val="accent1"/>
              </a:solidFill>
              <a:latin typeface="Arial" panose="020B0604020202020204" pitchFamily="34" charset="0"/>
              <a:ea typeface="Raleway Light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2029988" y="7451162"/>
            <a:ext cx="1757197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600">
              <a:defRPr/>
            </a:pPr>
            <a:r>
              <a:rPr lang="en-US" sz="2700" b="1" dirty="0">
                <a:solidFill>
                  <a:srgbClr val="FFFFFF"/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202216211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2192000" y="8063187"/>
            <a:ext cx="1350000" cy="0"/>
          </a:xfrm>
          <a:prstGeom prst="line">
            <a:avLst/>
          </a:prstGeom>
          <a:ln w="444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22957A6-447D-4F9E-9577-218F9160835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75847" y="2957813"/>
            <a:ext cx="3223260" cy="3223260"/>
          </a:xfrm>
          <a:prstGeom prst="ellipse">
            <a:avLst/>
          </a:prstGeom>
          <a:ln w="114300">
            <a:solidFill>
              <a:schemeClr val="accent4"/>
            </a:solidFill>
          </a:ln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D70DE1C-0E23-4126-9D8A-CB8196174C9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5900" y="2884423"/>
            <a:ext cx="3223260" cy="3223260"/>
          </a:xfrm>
          <a:prstGeom prst="ellipse">
            <a:avLst/>
          </a:prstGeom>
          <a:ln w="114300">
            <a:solidFill>
              <a:srgbClr val="00B050"/>
            </a:solidFill>
          </a:ln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25A5E31-FD6B-4731-8900-9B4009A22E1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5" b="16055"/>
          <a:stretch/>
        </p:blipFill>
        <p:spPr>
          <a:xfrm>
            <a:off x="7532369" y="2803775"/>
            <a:ext cx="3223260" cy="3223260"/>
          </a:xfrm>
          <a:prstGeom prst="ellipse">
            <a:avLst/>
          </a:prstGeom>
          <a:ln w="114300">
            <a:solidFill>
              <a:schemeClr val="accent6"/>
            </a:solidFill>
          </a:ln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AA0FC835-F6A8-4FB0-BECF-444BD19AEC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11178840" y="2884423"/>
            <a:ext cx="3223260" cy="3223260"/>
          </a:xfrm>
          <a:prstGeom prst="ellipse">
            <a:avLst/>
          </a:prstGeom>
          <a:ln w="114300">
            <a:solidFill>
              <a:schemeClr val="accent1"/>
            </a:solidFill>
          </a:ln>
        </p:spPr>
      </p:pic>
      <p:pic>
        <p:nvPicPr>
          <p:cNvPr id="2" name="Picture Placeholder 21">
            <a:extLst>
              <a:ext uri="{FF2B5EF4-FFF2-40B4-BE49-F238E27FC236}">
                <a16:creationId xmlns:a16="http://schemas.microsoft.com/office/drawing/2014/main" id="{8962CE96-B154-FF12-8EB8-04A700EDEC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8" b="8008"/>
          <a:stretch/>
        </p:blipFill>
        <p:spPr>
          <a:xfrm>
            <a:off x="14825309" y="3063240"/>
            <a:ext cx="3223260" cy="3223260"/>
          </a:xfrm>
          <a:prstGeom prst="ellipse">
            <a:avLst/>
          </a:prstGeom>
          <a:ln w="114300">
            <a:solidFill>
              <a:srgbClr val="FFFF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924817-69E9-9F6C-5268-AFC39F5FC063}"/>
              </a:ext>
            </a:extLst>
          </p:cNvPr>
          <p:cNvSpPr txBox="1"/>
          <p:nvPr/>
        </p:nvSpPr>
        <p:spPr>
          <a:xfrm>
            <a:off x="14795285" y="6533218"/>
            <a:ext cx="2961576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600">
              <a:defRPr/>
            </a:pPr>
            <a:r>
              <a:rPr lang="en-US" sz="3000" b="1" dirty="0">
                <a:solidFill>
                  <a:srgbClr val="FFFFFF"/>
                </a:solidFill>
                <a:latin typeface="Arial" panose="020B0604020202020204" pitchFamily="34" charset="0"/>
                <a:ea typeface="Raleway Light" charset="0"/>
                <a:cs typeface="Arial" panose="020B0604020202020204" pitchFamily="34" charset="0"/>
              </a:rPr>
              <a:t>LT MAHTHIR MD ROHAN</a:t>
            </a:r>
            <a:endParaRPr lang="en-US" sz="3000" b="1" dirty="0">
              <a:solidFill>
                <a:schemeClr val="accent1"/>
              </a:solidFill>
              <a:latin typeface="Arial" panose="020B0604020202020204" pitchFamily="34" charset="0"/>
              <a:ea typeface="Raleway Light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4599B-F532-853D-81B0-D21383310261}"/>
              </a:ext>
            </a:extLst>
          </p:cNvPr>
          <p:cNvSpPr txBox="1"/>
          <p:nvPr/>
        </p:nvSpPr>
        <p:spPr>
          <a:xfrm>
            <a:off x="15480701" y="7461794"/>
            <a:ext cx="1757197" cy="4154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1371600">
              <a:defRPr/>
            </a:pPr>
            <a:r>
              <a:rPr lang="en-US" sz="2700" b="1" dirty="0">
                <a:solidFill>
                  <a:srgbClr val="FFFFFF"/>
                </a:solidFill>
                <a:latin typeface="Arial" panose="020B0604020202020204" pitchFamily="34" charset="0"/>
                <a:ea typeface="Raleway" charset="0"/>
                <a:cs typeface="Arial" panose="020B0604020202020204" pitchFamily="34" charset="0"/>
              </a:rPr>
              <a:t>202116167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99E3B3-009C-4EC0-EBAC-83A2C71A7658}"/>
              </a:ext>
            </a:extLst>
          </p:cNvPr>
          <p:cNvCxnSpPr/>
          <p:nvPr/>
        </p:nvCxnSpPr>
        <p:spPr>
          <a:xfrm>
            <a:off x="15786416" y="8068615"/>
            <a:ext cx="1350000" cy="0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52AB77-9C52-4255-38B2-FB482E5CDED9}"/>
              </a:ext>
            </a:extLst>
          </p:cNvPr>
          <p:cNvSpPr txBox="1"/>
          <p:nvPr/>
        </p:nvSpPr>
        <p:spPr>
          <a:xfrm>
            <a:off x="7532369" y="1525353"/>
            <a:ext cx="2961082" cy="923330"/>
          </a:xfrm>
          <a:prstGeom prst="rect">
            <a:avLst/>
          </a:prstGeom>
          <a:gradFill>
            <a:gsLst>
              <a:gs pos="21000">
                <a:srgbClr val="002060"/>
              </a:gs>
              <a:gs pos="30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Group-07</a:t>
            </a:r>
          </a:p>
        </p:txBody>
      </p:sp>
    </p:spTree>
    <p:extLst>
      <p:ext uri="{BB962C8B-B14F-4D97-AF65-F5344CB8AC3E}">
        <p14:creationId xmlns:p14="http://schemas.microsoft.com/office/powerpoint/2010/main" val="239790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757" y="2518479"/>
            <a:ext cx="8093787" cy="4585652"/>
            <a:chOff x="0" y="0"/>
            <a:chExt cx="142398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3987" cy="406400"/>
            </a:xfrm>
            <a:custGeom>
              <a:avLst/>
              <a:gdLst/>
              <a:ahLst/>
              <a:cxnLst/>
              <a:rect l="l" t="t" r="r" b="b"/>
              <a:pathLst>
                <a:path w="1423987" h="406400">
                  <a:moveTo>
                    <a:pt x="1220787" y="0"/>
                  </a:moveTo>
                  <a:cubicBezTo>
                    <a:pt x="1333011" y="0"/>
                    <a:pt x="1423987" y="90976"/>
                    <a:pt x="1423987" y="203200"/>
                  </a:cubicBezTo>
                  <a:cubicBezTo>
                    <a:pt x="1423987" y="315424"/>
                    <a:pt x="1333011" y="406400"/>
                    <a:pt x="122078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486">
                    <a:alpha val="100000"/>
                  </a:srgbClr>
                </a:gs>
                <a:gs pos="100000">
                  <a:srgbClr val="7FC7D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23987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9851" y="7367399"/>
            <a:ext cx="7559597" cy="548226"/>
            <a:chOff x="0" y="0"/>
            <a:chExt cx="566916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69161" cy="406400"/>
            </a:xfrm>
            <a:custGeom>
              <a:avLst/>
              <a:gdLst/>
              <a:ahLst/>
              <a:cxnLst/>
              <a:rect l="l" t="t" r="r" b="b"/>
              <a:pathLst>
                <a:path w="5669161" h="406400">
                  <a:moveTo>
                    <a:pt x="5465961" y="0"/>
                  </a:moveTo>
                  <a:cubicBezTo>
                    <a:pt x="5578185" y="0"/>
                    <a:pt x="5669161" y="90976"/>
                    <a:pt x="5669161" y="203200"/>
                  </a:cubicBezTo>
                  <a:cubicBezTo>
                    <a:pt x="5669161" y="315424"/>
                    <a:pt x="5578185" y="406400"/>
                    <a:pt x="5465961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486">
                    <a:alpha val="100000"/>
                  </a:srgbClr>
                </a:gs>
                <a:gs pos="100000">
                  <a:srgbClr val="7FC7D9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66916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7420656" y="3701374"/>
            <a:ext cx="584798" cy="6563644"/>
            <a:chOff x="0" y="0"/>
            <a:chExt cx="660400" cy="74121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7412182"/>
            </a:xfrm>
            <a:custGeom>
              <a:avLst/>
              <a:gdLst/>
              <a:ahLst/>
              <a:cxnLst/>
              <a:rect l="l" t="t" r="r" b="b"/>
              <a:pathLst>
                <a:path w="660400" h="7412182">
                  <a:moveTo>
                    <a:pt x="220252" y="7393114"/>
                  </a:moveTo>
                  <a:cubicBezTo>
                    <a:pt x="254109" y="7404628"/>
                    <a:pt x="292600" y="7412182"/>
                    <a:pt x="330378" y="7412182"/>
                  </a:cubicBezTo>
                  <a:cubicBezTo>
                    <a:pt x="368157" y="7412182"/>
                    <a:pt x="404509" y="7405706"/>
                    <a:pt x="438009" y="7394192"/>
                  </a:cubicBezTo>
                  <a:cubicBezTo>
                    <a:pt x="438723" y="7393832"/>
                    <a:pt x="439435" y="7393832"/>
                    <a:pt x="440148" y="7393473"/>
                  </a:cubicBezTo>
                  <a:cubicBezTo>
                    <a:pt x="565955" y="7347417"/>
                    <a:pt x="658618" y="7225804"/>
                    <a:pt x="660400" y="693709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931942"/>
                  </a:lnTo>
                  <a:cubicBezTo>
                    <a:pt x="1782" y="7226522"/>
                    <a:pt x="93019" y="7348138"/>
                    <a:pt x="220252" y="7393114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486">
                    <a:alpha val="100000"/>
                  </a:srgbClr>
                </a:gs>
                <a:gs pos="100000">
                  <a:srgbClr val="7FC7D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660400" cy="7332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70195" y="3671488"/>
            <a:ext cx="6492240" cy="1913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1"/>
              </a:lnSpc>
            </a:pPr>
            <a:r>
              <a:rPr lang="en-US" sz="5400" b="1" i="1" dirty="0">
                <a:solidFill>
                  <a:srgbClr val="FFFF00"/>
                </a:solidFill>
                <a:latin typeface="Algerian" panose="04020705040A02060702" pitchFamily="82" charset="0"/>
              </a:rPr>
              <a:t>Table of Content</a:t>
            </a:r>
          </a:p>
          <a:p>
            <a:pPr marL="0" lvl="0" indent="0" algn="ctr">
              <a:lnSpc>
                <a:spcPts val="7791"/>
              </a:lnSpc>
            </a:pPr>
            <a:endParaRPr lang="en-US" sz="5400" b="1" spc="446" dirty="0">
              <a:solidFill>
                <a:srgbClr val="F3F3F3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55" name="Graphic 54" descr="Checklist with solid fill">
            <a:extLst>
              <a:ext uri="{FF2B5EF4-FFF2-40B4-BE49-F238E27FC236}">
                <a16:creationId xmlns:a16="http://schemas.microsoft.com/office/drawing/2014/main" id="{ECC7A1B5-E9C4-F3A1-27AB-04E8EEA4A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0949" y="4944931"/>
            <a:ext cx="2057400" cy="2057400"/>
          </a:xfrm>
          <a:prstGeom prst="rect">
            <a:avLst/>
          </a:prstGeom>
        </p:spPr>
      </p:pic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CBBFBF0C-1D02-90D0-F3D3-F4F36845D365}"/>
              </a:ext>
            </a:extLst>
          </p:cNvPr>
          <p:cNvSpPr/>
          <p:nvPr/>
        </p:nvSpPr>
        <p:spPr>
          <a:xfrm>
            <a:off x="9296400" y="1631221"/>
            <a:ext cx="815058" cy="60960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BAEDDB9C-7C7F-B2CC-A11E-5388A8118ED1}"/>
              </a:ext>
            </a:extLst>
          </p:cNvPr>
          <p:cNvSpPr/>
          <p:nvPr/>
        </p:nvSpPr>
        <p:spPr>
          <a:xfrm>
            <a:off x="9338169" y="2488049"/>
            <a:ext cx="815058" cy="60960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8" name="Arrow: Pentagon 57">
            <a:extLst>
              <a:ext uri="{FF2B5EF4-FFF2-40B4-BE49-F238E27FC236}">
                <a16:creationId xmlns:a16="http://schemas.microsoft.com/office/drawing/2014/main" id="{FFE10C50-B991-9989-481F-DD50E5AEA3B4}"/>
              </a:ext>
            </a:extLst>
          </p:cNvPr>
          <p:cNvSpPr/>
          <p:nvPr/>
        </p:nvSpPr>
        <p:spPr>
          <a:xfrm>
            <a:off x="9338169" y="3299800"/>
            <a:ext cx="815058" cy="60960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9" name="Arrow: Pentagon 58">
            <a:extLst>
              <a:ext uri="{FF2B5EF4-FFF2-40B4-BE49-F238E27FC236}">
                <a16:creationId xmlns:a16="http://schemas.microsoft.com/office/drawing/2014/main" id="{14469A3C-BABA-B44A-C63A-DDC36FB2F956}"/>
              </a:ext>
            </a:extLst>
          </p:cNvPr>
          <p:cNvSpPr/>
          <p:nvPr/>
        </p:nvSpPr>
        <p:spPr>
          <a:xfrm>
            <a:off x="9353409" y="4201705"/>
            <a:ext cx="815058" cy="60960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0" name="Arrow: Pentagon 59">
            <a:extLst>
              <a:ext uri="{FF2B5EF4-FFF2-40B4-BE49-F238E27FC236}">
                <a16:creationId xmlns:a16="http://schemas.microsoft.com/office/drawing/2014/main" id="{562D69EB-FF66-C557-0498-43A0F2EAB4C6}"/>
              </a:ext>
            </a:extLst>
          </p:cNvPr>
          <p:cNvSpPr/>
          <p:nvPr/>
        </p:nvSpPr>
        <p:spPr>
          <a:xfrm>
            <a:off x="9372876" y="5085418"/>
            <a:ext cx="815058" cy="60960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1" name="Arrow: Pentagon 60">
            <a:extLst>
              <a:ext uri="{FF2B5EF4-FFF2-40B4-BE49-F238E27FC236}">
                <a16:creationId xmlns:a16="http://schemas.microsoft.com/office/drawing/2014/main" id="{4A265A97-48DB-6FEE-2649-35B8D3DCA35D}"/>
              </a:ext>
            </a:extLst>
          </p:cNvPr>
          <p:cNvSpPr/>
          <p:nvPr/>
        </p:nvSpPr>
        <p:spPr>
          <a:xfrm>
            <a:off x="9388116" y="6852844"/>
            <a:ext cx="815058" cy="60960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Arrow: Pentagon 61">
            <a:extLst>
              <a:ext uri="{FF2B5EF4-FFF2-40B4-BE49-F238E27FC236}">
                <a16:creationId xmlns:a16="http://schemas.microsoft.com/office/drawing/2014/main" id="{76603B74-13CC-8B48-142E-4AD7ABAAA77F}"/>
              </a:ext>
            </a:extLst>
          </p:cNvPr>
          <p:cNvSpPr/>
          <p:nvPr/>
        </p:nvSpPr>
        <p:spPr>
          <a:xfrm>
            <a:off x="9403692" y="7713697"/>
            <a:ext cx="815058" cy="60960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3" name="Arrow: Pentagon 62">
            <a:extLst>
              <a:ext uri="{FF2B5EF4-FFF2-40B4-BE49-F238E27FC236}">
                <a16:creationId xmlns:a16="http://schemas.microsoft.com/office/drawing/2014/main" id="{51047A1C-D3BB-1E00-8AC6-B06AF8327C52}"/>
              </a:ext>
            </a:extLst>
          </p:cNvPr>
          <p:cNvSpPr/>
          <p:nvPr/>
        </p:nvSpPr>
        <p:spPr>
          <a:xfrm>
            <a:off x="9388229" y="5969131"/>
            <a:ext cx="815058" cy="609600"/>
          </a:xfrm>
          <a:prstGeom prst="homePlat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4" name="TextBox 12"/>
          <p:cNvSpPr txBox="1"/>
          <p:nvPr/>
        </p:nvSpPr>
        <p:spPr>
          <a:xfrm>
            <a:off x="10385209" y="1786491"/>
            <a:ext cx="3686475" cy="34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32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</p:txBody>
      </p:sp>
      <p:sp>
        <p:nvSpPr>
          <p:cNvPr id="65" name="TextBox 15"/>
          <p:cNvSpPr txBox="1"/>
          <p:nvPr/>
        </p:nvSpPr>
        <p:spPr>
          <a:xfrm>
            <a:off x="10385210" y="2639847"/>
            <a:ext cx="3686475" cy="343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32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</a:p>
        </p:txBody>
      </p:sp>
      <p:sp>
        <p:nvSpPr>
          <p:cNvPr id="66" name="TextBox 16"/>
          <p:cNvSpPr txBox="1"/>
          <p:nvPr/>
        </p:nvSpPr>
        <p:spPr>
          <a:xfrm>
            <a:off x="10385210" y="3470343"/>
            <a:ext cx="3686475" cy="34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32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</a:p>
        </p:txBody>
      </p:sp>
      <p:sp>
        <p:nvSpPr>
          <p:cNvPr id="67" name="TextBox 17"/>
          <p:cNvSpPr txBox="1"/>
          <p:nvPr/>
        </p:nvSpPr>
        <p:spPr>
          <a:xfrm>
            <a:off x="10415689" y="4354797"/>
            <a:ext cx="3686475" cy="34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32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Circuit Components</a:t>
            </a:r>
          </a:p>
        </p:txBody>
      </p:sp>
      <p:sp>
        <p:nvSpPr>
          <p:cNvPr id="68" name="TextBox 21"/>
          <p:cNvSpPr txBox="1"/>
          <p:nvPr/>
        </p:nvSpPr>
        <p:spPr>
          <a:xfrm>
            <a:off x="10547833" y="5238510"/>
            <a:ext cx="3686475" cy="34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32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Simulation</a:t>
            </a:r>
            <a:endParaRPr lang="en-US" sz="1828" i="1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TextBox 22"/>
          <p:cNvSpPr txBox="1"/>
          <p:nvPr/>
        </p:nvSpPr>
        <p:spPr>
          <a:xfrm>
            <a:off x="10517016" y="6122223"/>
            <a:ext cx="5180183" cy="343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3200" i="1" spc="153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Hardware Implementation</a:t>
            </a:r>
          </a:p>
        </p:txBody>
      </p:sp>
      <p:sp>
        <p:nvSpPr>
          <p:cNvPr id="70" name="TextBox 23"/>
          <p:cNvSpPr txBox="1"/>
          <p:nvPr/>
        </p:nvSpPr>
        <p:spPr>
          <a:xfrm>
            <a:off x="10510193" y="7009502"/>
            <a:ext cx="4196407" cy="343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32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Results and Analysis</a:t>
            </a:r>
          </a:p>
        </p:txBody>
      </p:sp>
      <p:sp>
        <p:nvSpPr>
          <p:cNvPr id="71" name="TextBox 27"/>
          <p:cNvSpPr txBox="1"/>
          <p:nvPr/>
        </p:nvSpPr>
        <p:spPr>
          <a:xfrm>
            <a:off x="10623504" y="7866789"/>
            <a:ext cx="3686475" cy="34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59"/>
              </a:lnSpc>
            </a:pPr>
            <a:r>
              <a:rPr lang="en-US" sz="3200" i="1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</a:p>
        </p:txBody>
      </p:sp>
      <p:sp>
        <p:nvSpPr>
          <p:cNvPr id="72" name="Down Arrow 33">
            <a:extLst>
              <a:ext uri="{FF2B5EF4-FFF2-40B4-BE49-F238E27FC236}">
                <a16:creationId xmlns:a16="http://schemas.microsoft.com/office/drawing/2014/main" id="{5519287F-E315-F6F1-798B-7A46642EDEDB}"/>
              </a:ext>
            </a:extLst>
          </p:cNvPr>
          <p:cNvSpPr/>
          <p:nvPr/>
        </p:nvSpPr>
        <p:spPr>
          <a:xfrm>
            <a:off x="8364910" y="1661226"/>
            <a:ext cx="591768" cy="666207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972008" y="-3345162"/>
            <a:ext cx="7033307" cy="16977324"/>
            <a:chOff x="0" y="0"/>
            <a:chExt cx="660400" cy="15941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594104"/>
            </a:xfrm>
            <a:custGeom>
              <a:avLst/>
              <a:gdLst/>
              <a:ahLst/>
              <a:cxnLst/>
              <a:rect l="l" t="t" r="r" b="b"/>
              <a:pathLst>
                <a:path w="660400" h="1594104">
                  <a:moveTo>
                    <a:pt x="220252" y="1575035"/>
                  </a:moveTo>
                  <a:cubicBezTo>
                    <a:pt x="254109" y="1586549"/>
                    <a:pt x="292600" y="1594104"/>
                    <a:pt x="330378" y="1594104"/>
                  </a:cubicBezTo>
                  <a:cubicBezTo>
                    <a:pt x="368157" y="1594104"/>
                    <a:pt x="404509" y="1587627"/>
                    <a:pt x="438009" y="1576113"/>
                  </a:cubicBezTo>
                  <a:cubicBezTo>
                    <a:pt x="438723" y="1575754"/>
                    <a:pt x="439435" y="1575754"/>
                    <a:pt x="440148" y="1575395"/>
                  </a:cubicBezTo>
                  <a:cubicBezTo>
                    <a:pt x="565955" y="1529339"/>
                    <a:pt x="658618" y="1407725"/>
                    <a:pt x="660400" y="124824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247321"/>
                  </a:lnTo>
                  <a:cubicBezTo>
                    <a:pt x="1782" y="1408444"/>
                    <a:pt x="93019" y="1530059"/>
                    <a:pt x="220252" y="1575035"/>
                  </a:cubicBezTo>
                  <a:close/>
                </a:path>
              </a:pathLst>
            </a:custGeom>
            <a:noFill/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660400" cy="1514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931907" y="-27214"/>
            <a:ext cx="4356093" cy="5472041"/>
            <a:chOff x="0" y="0"/>
            <a:chExt cx="660400" cy="8295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29582"/>
            </a:xfrm>
            <a:custGeom>
              <a:avLst/>
              <a:gdLst/>
              <a:ahLst/>
              <a:cxnLst/>
              <a:rect l="l" t="t" r="r" b="b"/>
              <a:pathLst>
                <a:path w="660400" h="829582">
                  <a:moveTo>
                    <a:pt x="220252" y="810513"/>
                  </a:moveTo>
                  <a:cubicBezTo>
                    <a:pt x="254109" y="822027"/>
                    <a:pt x="292600" y="829582"/>
                    <a:pt x="330378" y="829582"/>
                  </a:cubicBezTo>
                  <a:cubicBezTo>
                    <a:pt x="368157" y="829582"/>
                    <a:pt x="404509" y="823105"/>
                    <a:pt x="438009" y="811591"/>
                  </a:cubicBezTo>
                  <a:cubicBezTo>
                    <a:pt x="438723" y="811232"/>
                    <a:pt x="439435" y="811232"/>
                    <a:pt x="440148" y="810872"/>
                  </a:cubicBezTo>
                  <a:cubicBezTo>
                    <a:pt x="565955" y="764817"/>
                    <a:pt x="658618" y="643203"/>
                    <a:pt x="660400" y="50070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00336"/>
                  </a:lnTo>
                  <a:cubicBezTo>
                    <a:pt x="1782" y="643922"/>
                    <a:pt x="93019" y="765537"/>
                    <a:pt x="220252" y="810513"/>
                  </a:cubicBezTo>
                  <a:close/>
                </a:path>
              </a:pathLst>
            </a:custGeom>
            <a:gradFill rotWithShape="1">
              <a:gsLst>
                <a:gs pos="0">
                  <a:srgbClr val="365486">
                    <a:alpha val="70000"/>
                  </a:srgbClr>
                </a:gs>
                <a:gs pos="100000">
                  <a:srgbClr val="7FC7D9">
                    <a:alpha val="7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60400" cy="750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176142" y="750227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1732" y="2759881"/>
            <a:ext cx="10708268" cy="7537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706"/>
              </a:lnSpc>
              <a:spcBef>
                <a:spcPct val="0"/>
              </a:spcBef>
            </a:pPr>
            <a:endParaRPr lang="en-US" sz="4000" dirty="0">
              <a:solidFill>
                <a:schemeClr val="tx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Phase Shift Keying (PSK)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is a digital modulation technique that transmits data by varying the phase of a carrier wave. 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PSK is widely used in communication systems for its effectiveness in power and bandwidth utilization. 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project focuses on designing, simulating, and implementing a PSK demodulation circuit using Proteus, Simulink, and MATLAB for validation. </a:t>
            </a:r>
          </a:p>
          <a:p>
            <a:pPr marL="0" lvl="0" indent="0" algn="just">
              <a:lnSpc>
                <a:spcPts val="3706"/>
              </a:lnSpc>
              <a:spcBef>
                <a:spcPct val="0"/>
              </a:spcBef>
            </a:pPr>
            <a:endParaRPr lang="en-US" sz="2647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>
              <a:lnSpc>
                <a:spcPts val="3706"/>
              </a:lnSpc>
              <a:spcBef>
                <a:spcPct val="0"/>
              </a:spcBef>
            </a:pPr>
            <a:endParaRPr lang="en-US" sz="2647" dirty="0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1732" y="1122513"/>
            <a:ext cx="7680960" cy="1371600"/>
          </a:xfrm>
          <a:prstGeom prst="rect">
            <a:avLst/>
          </a:prstGeom>
          <a:gradFill>
            <a:gsLst>
              <a:gs pos="4000">
                <a:srgbClr val="00B050"/>
              </a:gs>
              <a:gs pos="43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91"/>
              </a:lnSpc>
            </a:pPr>
            <a:r>
              <a:rPr lang="en-US" sz="6613" b="1" spc="628" dirty="0">
                <a:solidFill>
                  <a:schemeClr val="tx2">
                    <a:lumMod val="50000"/>
                  </a:schemeClr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  <a:p>
            <a:pPr marL="0" lvl="0" indent="0" algn="l">
              <a:lnSpc>
                <a:spcPts val="9391"/>
              </a:lnSpc>
            </a:pPr>
            <a:endParaRPr lang="en-US" sz="6613" b="1" spc="628" dirty="0">
              <a:solidFill>
                <a:srgbClr val="F3F3F3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rgbClr val="F3F3F3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8288000" cy="35440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2237" y="4373910"/>
            <a:ext cx="7088238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6750" b="1" u="sng" dirty="0">
                <a:solidFill>
                  <a:srgbClr val="3B4540"/>
                </a:solidFill>
                <a:latin typeface="Calibri"/>
                <a:ea typeface="Fraunces Extra Bold" pitchFamily="34" charset="-122"/>
                <a:cs typeface="Fraunces Extra Bold" pitchFamily="34" charset="-120"/>
              </a:rPr>
              <a:t>Project Objectives</a:t>
            </a:r>
            <a:endParaRPr lang="en-US" sz="6750" u="sng" dirty="0">
              <a:latin typeface="Calibri"/>
            </a:endParaRPr>
          </a:p>
        </p:txBody>
      </p:sp>
      <p:sp>
        <p:nvSpPr>
          <p:cNvPr id="4" name="Shape 1"/>
          <p:cNvSpPr/>
          <p:nvPr/>
        </p:nvSpPr>
        <p:spPr>
          <a:xfrm>
            <a:off x="992237" y="6362700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98575" y="6415832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3313" dirty="0"/>
          </a:p>
        </p:txBody>
      </p:sp>
      <p:sp>
        <p:nvSpPr>
          <p:cNvPr id="6" name="Text 3"/>
          <p:cNvSpPr/>
          <p:nvPr/>
        </p:nvSpPr>
        <p:spPr>
          <a:xfrm>
            <a:off x="1913633" y="6362700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Design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1913633" y="6975723"/>
            <a:ext cx="7088684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Design a PSK demodulation circuit.</a:t>
            </a:r>
            <a:endParaRPr lang="en-US" sz="3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9285834" y="6362700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9392171" y="6415832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3313" dirty="0"/>
          </a:p>
        </p:txBody>
      </p:sp>
      <p:sp>
        <p:nvSpPr>
          <p:cNvPr id="10" name="Text 7"/>
          <p:cNvSpPr/>
          <p:nvPr/>
        </p:nvSpPr>
        <p:spPr>
          <a:xfrm>
            <a:off x="10207229" y="6362700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Simulate</a:t>
            </a:r>
            <a:endParaRPr lang="en-US" sz="3600" dirty="0"/>
          </a:p>
        </p:txBody>
      </p:sp>
      <p:sp>
        <p:nvSpPr>
          <p:cNvPr id="11" name="Text 8"/>
          <p:cNvSpPr/>
          <p:nvPr/>
        </p:nvSpPr>
        <p:spPr>
          <a:xfrm>
            <a:off x="10207229" y="6975723"/>
            <a:ext cx="7088684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Simulate the circuit using Proteus and MATLAB-Simulink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..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Shape 9"/>
          <p:cNvSpPr/>
          <p:nvPr/>
        </p:nvSpPr>
        <p:spPr>
          <a:xfrm>
            <a:off x="992237" y="8031807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1098575" y="8084939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3313" dirty="0"/>
          </a:p>
        </p:txBody>
      </p:sp>
      <p:sp>
        <p:nvSpPr>
          <p:cNvPr id="14" name="Text 11"/>
          <p:cNvSpPr/>
          <p:nvPr/>
        </p:nvSpPr>
        <p:spPr>
          <a:xfrm>
            <a:off x="1913633" y="8031807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</a:t>
            </a:r>
            <a:endParaRPr lang="en-US" sz="3600" dirty="0"/>
          </a:p>
        </p:txBody>
      </p:sp>
      <p:sp>
        <p:nvSpPr>
          <p:cNvPr id="15" name="Text 12"/>
          <p:cNvSpPr/>
          <p:nvPr/>
        </p:nvSpPr>
        <p:spPr>
          <a:xfrm>
            <a:off x="1913633" y="8644831"/>
            <a:ext cx="7088684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the circuit in hardware.</a:t>
            </a:r>
            <a:endParaRPr lang="en-US" sz="3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Shape 13"/>
          <p:cNvSpPr/>
          <p:nvPr/>
        </p:nvSpPr>
        <p:spPr>
          <a:xfrm>
            <a:off x="9285834" y="8031807"/>
            <a:ext cx="637878" cy="637878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9392171" y="8084939"/>
            <a:ext cx="42520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313"/>
              </a:lnSpc>
            </a:pPr>
            <a:r>
              <a:rPr lang="en-US" sz="3313" b="1" dirty="0">
                <a:solidFill>
                  <a:srgbClr val="405449"/>
                </a:solidFill>
                <a:latin typeface="Fraunces Extra Bold" pitchFamily="34" charset="0"/>
              </a:rPr>
              <a:t>4</a:t>
            </a:r>
            <a:endParaRPr lang="en-US" sz="3313" dirty="0"/>
          </a:p>
        </p:txBody>
      </p:sp>
      <p:sp>
        <p:nvSpPr>
          <p:cNvPr id="18" name="Text 15"/>
          <p:cNvSpPr/>
          <p:nvPr/>
        </p:nvSpPr>
        <p:spPr>
          <a:xfrm>
            <a:off x="10207229" y="8031807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Analyze</a:t>
            </a:r>
            <a:endParaRPr lang="en-US" sz="3600" dirty="0"/>
          </a:p>
        </p:txBody>
      </p:sp>
      <p:sp>
        <p:nvSpPr>
          <p:cNvPr id="19" name="Text 16"/>
          <p:cNvSpPr/>
          <p:nvPr/>
        </p:nvSpPr>
        <p:spPr>
          <a:xfrm>
            <a:off x="10207229" y="8644831"/>
            <a:ext cx="7088684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3200" b="1" i="1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Analyze the performance.</a:t>
            </a:r>
            <a:endParaRPr lang="en-US" sz="320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F4628E-08B2-61F3-79EB-99FC83D4754C}"/>
              </a:ext>
            </a:extLst>
          </p:cNvPr>
          <p:cNvSpPr/>
          <p:nvPr/>
        </p:nvSpPr>
        <p:spPr>
          <a:xfrm>
            <a:off x="16064622" y="9729861"/>
            <a:ext cx="2049481" cy="3519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60" y="2837038"/>
            <a:ext cx="1380530" cy="16566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50529" y="3113114"/>
            <a:ext cx="3451473" cy="431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Carrier Recovery</a:t>
            </a:r>
            <a:endParaRPr lang="en-US" sz="3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60" y="4493644"/>
            <a:ext cx="1380530" cy="16566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50529" y="4769720"/>
            <a:ext cx="3451473" cy="431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Detection</a:t>
            </a:r>
            <a:endParaRPr lang="en-US" sz="3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60" y="6150249"/>
            <a:ext cx="1380530" cy="16566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50529" y="6426325"/>
            <a:ext cx="3451473" cy="431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Low-Pass Filtering</a:t>
            </a:r>
            <a:endParaRPr lang="en-US" sz="3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60" y="7806856"/>
            <a:ext cx="1380530" cy="16566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650529" y="8082932"/>
            <a:ext cx="3451473" cy="431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3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Decision Making</a:t>
            </a:r>
            <a:endParaRPr lang="en-US" sz="3600" dirty="0"/>
          </a:p>
        </p:txBody>
      </p:sp>
      <p:sp>
        <p:nvSpPr>
          <p:cNvPr id="6" name="Text 2"/>
          <p:cNvSpPr/>
          <p:nvPr/>
        </p:nvSpPr>
        <p:spPr>
          <a:xfrm>
            <a:off x="2650530" y="3710063"/>
            <a:ext cx="7702749" cy="441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200" b="1" dirty="0">
                <a:solidFill>
                  <a:srgbClr val="00206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Synchronize local carrier signal</a:t>
            </a:r>
            <a:r>
              <a:rPr lang="en-US" sz="3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2650530" y="5366668"/>
            <a:ext cx="7702749" cy="441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200" b="1" dirty="0">
                <a:solidFill>
                  <a:srgbClr val="00206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Mix incoming signal with recovered carrier</a:t>
            </a:r>
            <a:r>
              <a:rPr lang="en-US" sz="3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2650530" y="7023275"/>
            <a:ext cx="7702749" cy="441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200" b="1" dirty="0">
                <a:solidFill>
                  <a:srgbClr val="00206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Retrieve baseband signal.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15" name="Text 8"/>
          <p:cNvSpPr/>
          <p:nvPr/>
        </p:nvSpPr>
        <p:spPr>
          <a:xfrm>
            <a:off x="2650530" y="8679881"/>
            <a:ext cx="7702749" cy="441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200" b="1" dirty="0">
                <a:solidFill>
                  <a:srgbClr val="00206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Determine transmitted bits</a:t>
            </a:r>
            <a:r>
              <a:rPr lang="en-US" sz="3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3200" dirty="0"/>
          </a:p>
        </p:txBody>
      </p:sp>
      <p:sp>
        <p:nvSpPr>
          <p:cNvPr id="3" name="Text 0"/>
          <p:cNvSpPr/>
          <p:nvPr/>
        </p:nvSpPr>
        <p:spPr>
          <a:xfrm>
            <a:off x="990600" y="1028700"/>
            <a:ext cx="9497318" cy="1725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750"/>
              </a:lnSpc>
            </a:pPr>
            <a:r>
              <a:rPr lang="en-US" sz="5500" b="1" u="sng" dirty="0">
                <a:solidFill>
                  <a:srgbClr val="002060"/>
                </a:solidFill>
                <a:latin typeface="Calibri"/>
              </a:rPr>
              <a:t>Methodology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1A700-431F-37C0-1F00-FC472EF3F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4938" y="0"/>
            <a:ext cx="770306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0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FF0377-E05D-2B44-FFF0-77169CD0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713" y="5131279"/>
            <a:ext cx="14097000" cy="465495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71B5B-567C-55E0-EBBF-75510C5342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13" y="500765"/>
            <a:ext cx="10134600" cy="4104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09160B-EB5B-CF39-EE16-0AD962A7DA73}"/>
              </a:ext>
            </a:extLst>
          </p:cNvPr>
          <p:cNvSpPr txBox="1"/>
          <p:nvPr/>
        </p:nvSpPr>
        <p:spPr>
          <a:xfrm>
            <a:off x="368549" y="1257300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Block Diagram: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4C13C-18AD-1CF0-8F9F-6761283C6F0E}"/>
              </a:ext>
            </a:extLst>
          </p:cNvPr>
          <p:cNvSpPr txBox="1"/>
          <p:nvPr/>
        </p:nvSpPr>
        <p:spPr>
          <a:xfrm>
            <a:off x="368549" y="5155721"/>
            <a:ext cx="35981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/>
              <a:t>Circuit Diagram: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C4623A-F7EC-6DAB-DB53-ADDBC870C941}"/>
              </a:ext>
            </a:extLst>
          </p:cNvPr>
          <p:cNvSpPr/>
          <p:nvPr/>
        </p:nvSpPr>
        <p:spPr>
          <a:xfrm>
            <a:off x="7848600" y="3086100"/>
            <a:ext cx="1295400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LPF</a:t>
            </a:r>
          </a:p>
        </p:txBody>
      </p:sp>
    </p:spTree>
    <p:extLst>
      <p:ext uri="{BB962C8B-B14F-4D97-AF65-F5344CB8AC3E}">
        <p14:creationId xmlns:p14="http://schemas.microsoft.com/office/powerpoint/2010/main" val="18169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ECAC4F-1BBB-A06F-C2F8-99ED8BD729FA}"/>
              </a:ext>
            </a:extLst>
          </p:cNvPr>
          <p:cNvSpPr/>
          <p:nvPr/>
        </p:nvSpPr>
        <p:spPr>
          <a:xfrm>
            <a:off x="16002516" y="9647054"/>
            <a:ext cx="2111586" cy="5175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ABB29-BE46-1680-74D0-99859CE362B8}"/>
              </a:ext>
            </a:extLst>
          </p:cNvPr>
          <p:cNvSpPr txBox="1"/>
          <p:nvPr/>
        </p:nvSpPr>
        <p:spPr>
          <a:xfrm>
            <a:off x="5905501" y="600490"/>
            <a:ext cx="7040215" cy="115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14300" tIns="57150" rIns="114300" bIns="5715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750" b="1" u="sng">
                <a:solidFill>
                  <a:srgbClr val="3B4540"/>
                </a:solidFill>
              </a:rPr>
              <a:t>Proteus Simulation</a:t>
            </a:r>
            <a:endParaRPr lang="en-US" sz="22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D405E-7985-EAB3-FDDE-5DDE3026A618}"/>
              </a:ext>
            </a:extLst>
          </p:cNvPr>
          <p:cNvSpPr txBox="1"/>
          <p:nvPr/>
        </p:nvSpPr>
        <p:spPr>
          <a:xfrm>
            <a:off x="969065" y="1760054"/>
            <a:ext cx="7056783" cy="16542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14300" tIns="57150" rIns="114300" bIns="5715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b="1" u="sng" dirty="0">
                <a:solidFill>
                  <a:srgbClr val="3B4540"/>
                </a:solidFill>
              </a:rPr>
              <a:t>CIRCUIT DIAGRAM</a:t>
            </a:r>
            <a:r>
              <a:rPr lang="en-US" sz="5000" u="sng" dirty="0">
                <a:ea typeface="Calibri"/>
                <a:cs typeface="Calibri"/>
              </a:rPr>
              <a:t>​</a:t>
            </a:r>
          </a:p>
          <a:p>
            <a:endParaRPr lang="en-US" sz="5000" u="sng" dirty="0">
              <a:ea typeface="Calibri"/>
              <a:cs typeface="Calibri"/>
            </a:endParaRPr>
          </a:p>
        </p:txBody>
      </p:sp>
      <p:pic>
        <p:nvPicPr>
          <p:cNvPr id="7" name="Picture 6" descr="A diagram of a circuit&#10;&#10;AI-generated content may be incorrect.">
            <a:extLst>
              <a:ext uri="{FF2B5EF4-FFF2-40B4-BE49-F238E27FC236}">
                <a16:creationId xmlns:a16="http://schemas.microsoft.com/office/drawing/2014/main" id="{B2FA6533-27A3-6B3C-5BB7-79B4AC7F8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77" y="3418697"/>
            <a:ext cx="13860788" cy="510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20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0"/>
            <a:ext cx="6553200" cy="102870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992238" y="1776859"/>
            <a:ext cx="8783539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938"/>
              </a:lnSpc>
            </a:pPr>
            <a:r>
              <a:rPr lang="en-US" sz="6750" b="1" u="sng" dirty="0">
                <a:solidFill>
                  <a:srgbClr val="3B4540"/>
                </a:solidFill>
                <a:latin typeface="Calibri"/>
                <a:ea typeface="Fraunces Extra Bold" pitchFamily="34" charset="-122"/>
                <a:cs typeface="Fraunces Extra Bold" pitchFamily="34" charset="-120"/>
              </a:rPr>
              <a:t>Key Circuit Components</a:t>
            </a:r>
            <a:endParaRPr lang="en-US" sz="5563" u="sng" dirty="0">
              <a:latin typeface="Fraunces Extra Bold"/>
              <a:ea typeface="Calibri"/>
              <a:cs typeface="Calibri"/>
            </a:endParaRPr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8" y="3088035"/>
            <a:ext cx="708720" cy="708720"/>
          </a:xfrm>
          <a:prstGeom prst="rect">
            <a:avLst/>
          </a:prstGeom>
        </p:spPr>
      </p:pic>
      <p:sp>
        <p:nvSpPr>
          <p:cNvPr id="20" name="Text 1"/>
          <p:cNvSpPr/>
          <p:nvPr/>
        </p:nvSpPr>
        <p:spPr>
          <a:xfrm>
            <a:off x="992238" y="4080272"/>
            <a:ext cx="2864941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Local Oscillator</a:t>
            </a:r>
            <a:endParaRPr lang="en-US" sz="3200" dirty="0"/>
          </a:p>
        </p:txBody>
      </p:sp>
      <p:sp>
        <p:nvSpPr>
          <p:cNvPr id="21" name="Text 2"/>
          <p:cNvSpPr/>
          <p:nvPr/>
        </p:nvSpPr>
        <p:spPr>
          <a:xfrm>
            <a:off x="992238" y="4693296"/>
            <a:ext cx="2864941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Generates reference signal.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380" y="3088035"/>
            <a:ext cx="708720" cy="708720"/>
          </a:xfrm>
          <a:prstGeom prst="rect">
            <a:avLst/>
          </a:prstGeom>
        </p:spPr>
      </p:pic>
      <p:sp>
        <p:nvSpPr>
          <p:cNvPr id="23" name="Text 3"/>
          <p:cNvSpPr/>
          <p:nvPr/>
        </p:nvSpPr>
        <p:spPr>
          <a:xfrm>
            <a:off x="4282380" y="4080272"/>
            <a:ext cx="2865090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Phase Detector</a:t>
            </a:r>
            <a:endParaRPr lang="en-US" sz="3200" dirty="0"/>
          </a:p>
        </p:txBody>
      </p:sp>
      <p:sp>
        <p:nvSpPr>
          <p:cNvPr id="24" name="Text 4"/>
          <p:cNvSpPr/>
          <p:nvPr/>
        </p:nvSpPr>
        <p:spPr>
          <a:xfrm>
            <a:off x="4282380" y="4693296"/>
            <a:ext cx="2865090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Compares signal phases.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673" y="3088035"/>
            <a:ext cx="708720" cy="708720"/>
          </a:xfrm>
          <a:prstGeom prst="rect">
            <a:avLst/>
          </a:prstGeom>
        </p:spPr>
      </p:pic>
      <p:sp>
        <p:nvSpPr>
          <p:cNvPr id="26" name="Text 5"/>
          <p:cNvSpPr/>
          <p:nvPr/>
        </p:nvSpPr>
        <p:spPr>
          <a:xfrm>
            <a:off x="7572673" y="4080272"/>
            <a:ext cx="2864941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Low-Pass Filter</a:t>
            </a:r>
            <a:endParaRPr lang="en-US" sz="3200" dirty="0"/>
          </a:p>
        </p:txBody>
      </p:sp>
      <p:sp>
        <p:nvSpPr>
          <p:cNvPr id="27" name="Text 6"/>
          <p:cNvSpPr/>
          <p:nvPr/>
        </p:nvSpPr>
        <p:spPr>
          <a:xfrm>
            <a:off x="7572673" y="4693296"/>
            <a:ext cx="2864941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Filters high frequencies.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238" y="6451104"/>
            <a:ext cx="708720" cy="708720"/>
          </a:xfrm>
          <a:prstGeom prst="rect">
            <a:avLst/>
          </a:prstGeom>
        </p:spPr>
      </p:pic>
      <p:sp>
        <p:nvSpPr>
          <p:cNvPr id="29" name="Text 7"/>
          <p:cNvSpPr/>
          <p:nvPr/>
        </p:nvSpPr>
        <p:spPr>
          <a:xfrm>
            <a:off x="992238" y="7443341"/>
            <a:ext cx="2864941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sz="3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Comparator</a:t>
            </a:r>
            <a:endParaRPr lang="en-US" sz="3200" dirty="0"/>
          </a:p>
        </p:txBody>
      </p:sp>
      <p:sp>
        <p:nvSpPr>
          <p:cNvPr id="30" name="Text 8"/>
          <p:cNvSpPr/>
          <p:nvPr/>
        </p:nvSpPr>
        <p:spPr>
          <a:xfrm>
            <a:off x="992238" y="8056364"/>
            <a:ext cx="2864941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63"/>
              </a:lnSpc>
            </a:pPr>
            <a:r>
              <a:rPr lang="en-US" sz="2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Converts to digital.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49098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399</Words>
  <Application>Microsoft Office PowerPoint</Application>
  <PresentationFormat>Custom</PresentationFormat>
  <Paragraphs>132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Algerian</vt:lpstr>
      <vt:lpstr>Arial</vt:lpstr>
      <vt:lpstr>Fraunces Extra Bold</vt:lpstr>
      <vt:lpstr>Inter Bold</vt:lpstr>
      <vt:lpstr>Calibri</vt:lpstr>
      <vt:lpstr>Nobile</vt:lpstr>
      <vt:lpstr>Wingdings</vt:lpstr>
      <vt:lpstr>Office Theme</vt:lpstr>
      <vt:lpstr>PowerPoint Presentation</vt:lpstr>
      <vt:lpstr>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 List(Physical Demodulation Circuit)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Shift Keying Demodulation</dc:title>
  <dc:creator>Semanto Banerjee</dc:creator>
  <cp:lastModifiedBy>Semanto Banerjee</cp:lastModifiedBy>
  <cp:revision>12</cp:revision>
  <dcterms:created xsi:type="dcterms:W3CDTF">2006-08-16T00:00:00Z</dcterms:created>
  <dcterms:modified xsi:type="dcterms:W3CDTF">2025-03-09T18:44:39Z</dcterms:modified>
  <dc:identifier>DAGhKsBAs3o</dc:identifier>
</cp:coreProperties>
</file>